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57" r:id="rId3"/>
    <p:sldId id="279" r:id="rId4"/>
    <p:sldId id="280" r:id="rId5"/>
    <p:sldId id="326" r:id="rId6"/>
    <p:sldId id="325" r:id="rId7"/>
    <p:sldId id="327" r:id="rId8"/>
    <p:sldId id="328" r:id="rId9"/>
    <p:sldId id="335" r:id="rId10"/>
    <p:sldId id="336" r:id="rId11"/>
    <p:sldId id="284" r:id="rId12"/>
    <p:sldId id="285" r:id="rId13"/>
    <p:sldId id="286" r:id="rId14"/>
    <p:sldId id="330" r:id="rId15"/>
    <p:sldId id="331" r:id="rId16"/>
    <p:sldId id="329" r:id="rId17"/>
    <p:sldId id="332" r:id="rId18"/>
    <p:sldId id="288" r:id="rId19"/>
    <p:sldId id="334" r:id="rId20"/>
    <p:sldId id="337" r:id="rId21"/>
    <p:sldId id="338" r:id="rId22"/>
    <p:sldId id="339" r:id="rId23"/>
    <p:sldId id="290" r:id="rId24"/>
    <p:sldId id="291" r:id="rId25"/>
    <p:sldId id="292" r:id="rId26"/>
    <p:sldId id="324"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12" r:id="rId44"/>
    <p:sldId id="313" r:id="rId45"/>
    <p:sldId id="314" r:id="rId46"/>
    <p:sldId id="315" r:id="rId47"/>
    <p:sldId id="316" r:id="rId48"/>
    <p:sldId id="317" r:id="rId49"/>
    <p:sldId id="319" r:id="rId50"/>
    <p:sldId id="320" r:id="rId51"/>
    <p:sldId id="321" r:id="rId52"/>
    <p:sldId id="322" r:id="rId53"/>
    <p:sldId id="274"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oc Trung" initials="QT" lastIdx="1" clrIdx="0">
    <p:extLst>
      <p:ext uri="{19B8F6BF-5375-455C-9EA6-DF929625EA0E}">
        <p15:presenceInfo xmlns:p15="http://schemas.microsoft.com/office/powerpoint/2012/main" userId="Quoc Tru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52" autoAdjust="0"/>
    <p:restoredTop sz="94700" autoAdjust="0"/>
  </p:normalViewPr>
  <p:slideViewPr>
    <p:cSldViewPr snapToGrid="0">
      <p:cViewPr varScale="1">
        <p:scale>
          <a:sx n="81" d="100"/>
          <a:sy n="81" d="100"/>
        </p:scale>
        <p:origin x="677" y="62"/>
      </p:cViewPr>
      <p:guideLst>
        <p:guide orient="horz" pos="2160"/>
        <p:guide pos="3840"/>
      </p:guideLst>
    </p:cSldViewPr>
  </p:slideViewPr>
  <p:outlineViewPr>
    <p:cViewPr>
      <p:scale>
        <a:sx n="33" d="100"/>
        <a:sy n="33" d="100"/>
      </p:scale>
      <p:origin x="0" y="-2842"/>
    </p:cViewPr>
  </p:outlineViewPr>
  <p:notesTextViewPr>
    <p:cViewPr>
      <p:scale>
        <a:sx n="1" d="1"/>
        <a:sy n="1" d="1"/>
      </p:scale>
      <p:origin x="0" y="0"/>
    </p:cViewPr>
  </p:notesTextViewPr>
  <p:sorterViewPr>
    <p:cViewPr>
      <p:scale>
        <a:sx n="100" d="100"/>
        <a:sy n="100" d="100"/>
      </p:scale>
      <p:origin x="0" y="-324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78C12-34C9-4338-A642-4E0823BF8B15}" type="datetimeFigureOut">
              <a:rPr lang="en-US" smtClean="0"/>
              <a:t>10/25/2020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EEA89-A185-4A38-8B3F-74B52C0B1886}" type="slidenum">
              <a:rPr lang="en-US" smtClean="0"/>
              <a:t>‹#›</a:t>
            </a:fld>
            <a:endParaRPr lang="en-US"/>
          </a:p>
        </p:txBody>
      </p:sp>
    </p:spTree>
    <p:extLst>
      <p:ext uri="{BB962C8B-B14F-4D97-AF65-F5344CB8AC3E}">
        <p14:creationId xmlns:p14="http://schemas.microsoft.com/office/powerpoint/2010/main" val="285034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6</a:t>
            </a:fld>
            <a:endParaRPr lang="en-US"/>
          </a:p>
        </p:txBody>
      </p:sp>
    </p:spTree>
    <p:extLst>
      <p:ext uri="{BB962C8B-B14F-4D97-AF65-F5344CB8AC3E}">
        <p14:creationId xmlns:p14="http://schemas.microsoft.com/office/powerpoint/2010/main" val="99793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7</a:t>
            </a:fld>
            <a:endParaRPr lang="en-US"/>
          </a:p>
        </p:txBody>
      </p:sp>
    </p:spTree>
    <p:extLst>
      <p:ext uri="{BB962C8B-B14F-4D97-AF65-F5344CB8AC3E}">
        <p14:creationId xmlns:p14="http://schemas.microsoft.com/office/powerpoint/2010/main" val="139886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8</a:t>
            </a:fld>
            <a:endParaRPr lang="en-US"/>
          </a:p>
        </p:txBody>
      </p:sp>
    </p:spTree>
    <p:extLst>
      <p:ext uri="{BB962C8B-B14F-4D97-AF65-F5344CB8AC3E}">
        <p14:creationId xmlns:p14="http://schemas.microsoft.com/office/powerpoint/2010/main" val="408194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9</a:t>
            </a:fld>
            <a:endParaRPr lang="en-US"/>
          </a:p>
        </p:txBody>
      </p:sp>
    </p:spTree>
    <p:extLst>
      <p:ext uri="{BB962C8B-B14F-4D97-AF65-F5344CB8AC3E}">
        <p14:creationId xmlns:p14="http://schemas.microsoft.com/office/powerpoint/2010/main" val="153353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10</a:t>
            </a:fld>
            <a:endParaRPr lang="en-US"/>
          </a:p>
        </p:txBody>
      </p:sp>
    </p:spTree>
    <p:extLst>
      <p:ext uri="{BB962C8B-B14F-4D97-AF65-F5344CB8AC3E}">
        <p14:creationId xmlns:p14="http://schemas.microsoft.com/office/powerpoint/2010/main" val="28567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28</a:t>
            </a:fld>
            <a:endParaRPr lang="en-US"/>
          </a:p>
        </p:txBody>
      </p:sp>
    </p:spTree>
    <p:extLst>
      <p:ext uri="{BB962C8B-B14F-4D97-AF65-F5344CB8AC3E}">
        <p14:creationId xmlns:p14="http://schemas.microsoft.com/office/powerpoint/2010/main" val="98980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EEA89-A185-4A38-8B3F-74B52C0B1886}" type="slidenum">
              <a:rPr lang="en-US" smtClean="0"/>
              <a:t>33</a:t>
            </a:fld>
            <a:endParaRPr lang="en-US"/>
          </a:p>
        </p:txBody>
      </p:sp>
    </p:spTree>
    <p:extLst>
      <p:ext uri="{BB962C8B-B14F-4D97-AF65-F5344CB8AC3E}">
        <p14:creationId xmlns:p14="http://schemas.microsoft.com/office/powerpoint/2010/main" val="1660872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10/25/2020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10/25/2020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10/25/2020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10/25/2020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10/25/2020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a:pPr/>
              <a:t>10/25/2020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1.gif"/><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jp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gi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3" name="Picture 12">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C1A51A8-0B17-42FB-B5A8-9DA8DEBFD0E6}"/>
              </a:ext>
            </a:extLst>
          </p:cNvPr>
          <p:cNvSpPr>
            <a:spLocks noGrp="1"/>
          </p:cNvSpPr>
          <p:nvPr>
            <p:ph type="ctrTitle"/>
          </p:nvPr>
        </p:nvSpPr>
        <p:spPr>
          <a:xfrm>
            <a:off x="6476228" y="1529542"/>
            <a:ext cx="4976494" cy="1384775"/>
          </a:xfrm>
        </p:spPr>
        <p:txBody>
          <a:bodyPr>
            <a:normAutofit/>
          </a:bodyPr>
          <a:lstStyle/>
          <a:p>
            <a:pPr algn="l">
              <a:lnSpc>
                <a:spcPct val="90000"/>
              </a:lnSpc>
            </a:pPr>
            <a:r>
              <a:rPr lang="en-US" sz="3600" err="1">
                <a:latin typeface="Times New Roman" panose="02020603050405020304" pitchFamily="18" charset="0"/>
                <a:ea typeface="Tahoma" panose="020B0604030504040204" pitchFamily="34" charset="0"/>
                <a:cs typeface="Times New Roman" panose="02020603050405020304" pitchFamily="18" charset="0"/>
              </a:rPr>
              <a:t>Chủ</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đề</a:t>
            </a:r>
            <a:r>
              <a:rPr lang="en-US" sz="3600">
                <a:latin typeface="Times New Roman" panose="02020603050405020304" pitchFamily="18" charset="0"/>
                <a:ea typeface="Tahoma" panose="020B0604030504040204" pitchFamily="34" charset="0"/>
                <a:cs typeface="Times New Roman" panose="02020603050405020304" pitchFamily="18" charset="0"/>
              </a:rPr>
              <a:t> : </a:t>
            </a:r>
            <a:r>
              <a:rPr lang="en-US" sz="3600" err="1">
                <a:latin typeface="Times New Roman" panose="02020603050405020304" pitchFamily="18" charset="0"/>
                <a:ea typeface="Tahoma" panose="020B0604030504040204" pitchFamily="34" charset="0"/>
                <a:cs typeface="Times New Roman" panose="02020603050405020304" pitchFamily="18" charset="0"/>
              </a:rPr>
              <a:t>Phần</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mềm</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quản</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lý</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công</a:t>
            </a:r>
            <a:r>
              <a:rPr lang="en-US" sz="3600">
                <a:latin typeface="Times New Roman" panose="02020603050405020304" pitchFamily="18" charset="0"/>
                <a:ea typeface="Tahoma" panose="020B0604030504040204" pitchFamily="34" charset="0"/>
                <a:cs typeface="Times New Roman" panose="02020603050405020304" pitchFamily="18" charset="0"/>
              </a:rPr>
              <a:t> </a:t>
            </a:r>
            <a:r>
              <a:rPr lang="en-US" sz="3600" err="1">
                <a:latin typeface="Times New Roman" panose="02020603050405020304" pitchFamily="18" charset="0"/>
                <a:ea typeface="Tahoma" panose="020B0604030504040204" pitchFamily="34" charset="0"/>
                <a:cs typeface="Times New Roman" panose="02020603050405020304" pitchFamily="18" charset="0"/>
              </a:rPr>
              <a:t>việc</a:t>
            </a:r>
            <a:r>
              <a:rPr lang="en-US" sz="3600">
                <a:latin typeface="Times New Roman" panose="02020603050405020304" pitchFamily="18" charset="0"/>
                <a:ea typeface="Tahoma" panose="020B0604030504040204" pitchFamily="34" charset="0"/>
                <a:cs typeface="Times New Roman" panose="02020603050405020304" pitchFamily="18" charset="0"/>
              </a:rPr>
              <a:t> Trello</a:t>
            </a:r>
          </a:p>
        </p:txBody>
      </p:sp>
      <p:sp>
        <p:nvSpPr>
          <p:cNvPr id="3" name="Subtitle 2">
            <a:extLst>
              <a:ext uri="{FF2B5EF4-FFF2-40B4-BE49-F238E27FC236}">
                <a16:creationId xmlns:a16="http://schemas.microsoft.com/office/drawing/2014/main" id="{FEDC73CC-F038-4FDE-B459-1BF7BD3DF249}"/>
              </a:ext>
            </a:extLst>
          </p:cNvPr>
          <p:cNvSpPr>
            <a:spLocks noGrp="1"/>
          </p:cNvSpPr>
          <p:nvPr>
            <p:ph type="subTitle" idx="1"/>
          </p:nvPr>
        </p:nvSpPr>
        <p:spPr>
          <a:xfrm>
            <a:off x="6579045" y="3657596"/>
            <a:ext cx="4513252" cy="1933463"/>
          </a:xfrm>
        </p:spPr>
        <p:txBody>
          <a:bodyPr>
            <a:noAutofit/>
          </a:bodyPr>
          <a:lstStyle/>
          <a:p>
            <a:pPr algn="l"/>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nhóm</a:t>
            </a:r>
            <a:r>
              <a:rPr lang="en-US" sz="2400">
                <a:latin typeface="Times New Roman" panose="02020603050405020304" pitchFamily="18" charset="0"/>
                <a:cs typeface="Times New Roman" panose="02020603050405020304" pitchFamily="18" charset="0"/>
              </a:rPr>
              <a:t> gồm:</a:t>
            </a:r>
          </a:p>
          <a:p>
            <a:pPr algn="l"/>
            <a:r>
              <a:rPr lang="en-US" sz="2400">
                <a:solidFill>
                  <a:srgbClr val="FF0000"/>
                </a:solidFill>
                <a:latin typeface="Times New Roman" panose="02020603050405020304" pitchFamily="18" charset="0"/>
                <a:cs typeface="Times New Roman" panose="02020603050405020304" pitchFamily="18" charset="0"/>
              </a:rPr>
              <a:t>SV1: </a:t>
            </a:r>
            <a:r>
              <a:rPr lang="en-US" sz="2400" err="1">
                <a:solidFill>
                  <a:srgbClr val="FF0000"/>
                </a:solidFill>
                <a:latin typeface="Times New Roman" panose="02020603050405020304" pitchFamily="18" charset="0"/>
                <a:cs typeface="Times New Roman" panose="02020603050405020304" pitchFamily="18" charset="0"/>
              </a:rPr>
              <a:t>Nguyễn</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Quốc</a:t>
            </a:r>
            <a:r>
              <a:rPr lang="en-US" sz="2400">
                <a:solidFill>
                  <a:srgbClr val="FF0000"/>
                </a:solidFill>
                <a:latin typeface="Times New Roman" panose="02020603050405020304" pitchFamily="18" charset="0"/>
                <a:cs typeface="Times New Roman" panose="02020603050405020304" pitchFamily="18" charset="0"/>
              </a:rPr>
              <a:t> Trung</a:t>
            </a:r>
          </a:p>
          <a:p>
            <a:pPr algn="l"/>
            <a:r>
              <a:rPr lang="en-US" sz="2400">
                <a:solidFill>
                  <a:srgbClr val="FF0000"/>
                </a:solidFill>
                <a:latin typeface="Times New Roman" panose="02020603050405020304" pitchFamily="18" charset="0"/>
                <a:cs typeface="Times New Roman" panose="02020603050405020304" pitchFamily="18" charset="0"/>
              </a:rPr>
              <a:t>SV2: </a:t>
            </a:r>
            <a:r>
              <a:rPr lang="en-US" sz="2400" err="1">
                <a:solidFill>
                  <a:srgbClr val="FF0000"/>
                </a:solidFill>
                <a:latin typeface="Times New Roman" panose="02020603050405020304" pitchFamily="18" charset="0"/>
                <a:cs typeface="Times New Roman" panose="02020603050405020304" pitchFamily="18" charset="0"/>
              </a:rPr>
              <a:t>Phạm</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Trần</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Tấn</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Nhật</a:t>
            </a:r>
            <a:endParaRPr lang="en-US" sz="2400">
              <a:solidFill>
                <a:srgbClr val="FF0000"/>
              </a:solidFill>
              <a:latin typeface="Times New Roman" panose="02020603050405020304" pitchFamily="18" charset="0"/>
              <a:cs typeface="Times New Roman" panose="02020603050405020304" pitchFamily="18" charset="0"/>
            </a:endParaRPr>
          </a:p>
          <a:p>
            <a:pPr algn="l"/>
            <a:r>
              <a:rPr lang="en-US" sz="2400">
                <a:solidFill>
                  <a:srgbClr val="FF0000"/>
                </a:solidFill>
                <a:latin typeface="Times New Roman" panose="02020603050405020304" pitchFamily="18" charset="0"/>
                <a:cs typeface="Times New Roman" panose="02020603050405020304" pitchFamily="18" charset="0"/>
              </a:rPr>
              <a:t>SV3 : L</a:t>
            </a:r>
            <a:r>
              <a:rPr lang="vi-VN" sz="2400">
                <a:solidFill>
                  <a:srgbClr val="FF0000"/>
                </a:solidFill>
                <a:latin typeface="Times New Roman" panose="02020603050405020304" pitchFamily="18" charset="0"/>
                <a:cs typeface="Times New Roman" panose="02020603050405020304" pitchFamily="18" charset="0"/>
              </a:rPr>
              <a:t>ư</a:t>
            </a:r>
            <a:r>
              <a:rPr lang="en-US" sz="2400" err="1">
                <a:solidFill>
                  <a:srgbClr val="FF0000"/>
                </a:solidFill>
                <a:latin typeface="Times New Roman" panose="02020603050405020304" pitchFamily="18" charset="0"/>
                <a:cs typeface="Times New Roman" panose="02020603050405020304" pitchFamily="18" charset="0"/>
              </a:rPr>
              <a:t>ơng</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Đức</a:t>
            </a:r>
            <a:r>
              <a:rPr lang="en-US" sz="2400">
                <a:solidFill>
                  <a:srgbClr val="FF0000"/>
                </a:solidFill>
                <a:latin typeface="Times New Roman" panose="02020603050405020304" pitchFamily="18" charset="0"/>
                <a:cs typeface="Times New Roman" panose="02020603050405020304" pitchFamily="18" charset="0"/>
              </a:rPr>
              <a:t> </a:t>
            </a:r>
            <a:r>
              <a:rPr lang="en-US" sz="2400" err="1">
                <a:solidFill>
                  <a:srgbClr val="FF0000"/>
                </a:solidFill>
                <a:latin typeface="Times New Roman" panose="02020603050405020304" pitchFamily="18" charset="0"/>
                <a:cs typeface="Times New Roman" panose="02020603050405020304" pitchFamily="18" charset="0"/>
              </a:rPr>
              <a:t>Tài</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1B476F03-C0C9-4E74-8273-6D5C3241D6AF}"/>
              </a:ext>
            </a:extLst>
          </p:cNvPr>
          <p:cNvPicPr>
            <a:picLocks noChangeAspect="1"/>
          </p:cNvPicPr>
          <p:nvPr/>
        </p:nvPicPr>
        <p:blipFill rotWithShape="1">
          <a:blip r:embed="rId5"/>
          <a:srcRect l="18262" r="18343" b="-1"/>
          <a:stretch/>
        </p:blipFill>
        <p:spPr>
          <a:xfrm>
            <a:off x="1412683" y="1410208"/>
            <a:ext cx="4348925" cy="3858780"/>
          </a:xfrm>
          <a:prstGeom prst="rect">
            <a:avLst/>
          </a:prstGeom>
        </p:spPr>
      </p:pic>
      <p:cxnSp>
        <p:nvCxnSpPr>
          <p:cNvPr id="20" name="Straight Connector 19">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34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3799986" y="-133343"/>
            <a:ext cx="6882940" cy="57323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06B4E2-38B0-4D3A-8EF2-CEF45C4C8D8A}"/>
              </a:ext>
            </a:extLst>
          </p:cNvPr>
          <p:cNvSpPr/>
          <p:nvPr/>
        </p:nvSpPr>
        <p:spPr>
          <a:xfrm>
            <a:off x="5151666" y="751721"/>
            <a:ext cx="4496586" cy="342080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Tổ chức công việc của nhóm</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Hoàn thành công việc cùng nhau</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Sáng tạo trong kế hoạch</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Cộng tác đ</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ơ</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n giản: Tổ chức và theo dõi tất cả task, file, và thông tin của nhóm cùng 1 chỗ</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Có thể tìm thấy mọi thứ với tìm kiếm, lọc(filter), và nhãn(label)</a:t>
            </a:r>
          </a:p>
        </p:txBody>
      </p:sp>
      <p:sp>
        <p:nvSpPr>
          <p:cNvPr id="6" name="Rectangle 5">
            <a:extLst>
              <a:ext uri="{FF2B5EF4-FFF2-40B4-BE49-F238E27FC236}">
                <a16:creationId xmlns:a16="http://schemas.microsoft.com/office/drawing/2014/main" id="{EC58F8B5-7678-43ED-96FC-16A72597BEFF}"/>
              </a:ext>
            </a:extLst>
          </p:cNvPr>
          <p:cNvSpPr/>
          <p:nvPr/>
        </p:nvSpPr>
        <p:spPr>
          <a:xfrm>
            <a:off x="403344" y="693776"/>
            <a:ext cx="4077180" cy="584775"/>
          </a:xfrm>
          <a:prstGeom prst="rect">
            <a:avLst/>
          </a:prstGeom>
        </p:spPr>
        <p:txBody>
          <a:bodyPr wrap="square">
            <a:spAutoFit/>
          </a:bodyPr>
          <a:lstStyle/>
          <a:p>
            <a:r>
              <a:rPr lang="en-US" sz="3200">
                <a:latin typeface="Times New Roman" panose="02020603050405020304" pitchFamily="18" charset="0"/>
                <a:cs typeface="Times New Roman" panose="02020603050405020304" pitchFamily="18" charset="0"/>
              </a:rPr>
              <a:t>Lợi ích của Trello</a:t>
            </a:r>
            <a:endParaRPr lang="en-US" sz="3200"/>
          </a:p>
        </p:txBody>
      </p:sp>
    </p:spTree>
    <p:extLst>
      <p:ext uri="{BB962C8B-B14F-4D97-AF65-F5344CB8AC3E}">
        <p14:creationId xmlns:p14="http://schemas.microsoft.com/office/powerpoint/2010/main" val="1234087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6" name="Rectangle 16">
            <a:extLst>
              <a:ext uri="{FF2B5EF4-FFF2-40B4-BE49-F238E27FC236}">
                <a16:creationId xmlns:a16="http://schemas.microsoft.com/office/drawing/2014/main" id="{263958DE-3089-4707-A79D-8ADBDE597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8">
            <a:extLst>
              <a:ext uri="{FF2B5EF4-FFF2-40B4-BE49-F238E27FC236}">
                <a16:creationId xmlns:a16="http://schemas.microsoft.com/office/drawing/2014/main" id="{7C81077B-766D-44B3-909D-A26D42DA9C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0" name="Picture 19">
              <a:extLst>
                <a:ext uri="{FF2B5EF4-FFF2-40B4-BE49-F238E27FC236}">
                  <a16:creationId xmlns:a16="http://schemas.microsoft.com/office/drawing/2014/main" id="{5CC93258-4B7E-4DC5-AE91-AFAAD833ADB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05610CE6-9E44-431C-9AFA-E552B5D5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8B4315B7-9CDC-4449-9705-67DAFE6F7A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32D66995-395F-42A2-AB99-8B0E853BA1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7A2013F-31EB-408F-A04F-E22A056EA6DC}"/>
              </a:ext>
            </a:extLst>
          </p:cNvPr>
          <p:cNvSpPr>
            <a:spLocks noGrp="1"/>
          </p:cNvSpPr>
          <p:nvPr>
            <p:ph type="title"/>
          </p:nvPr>
        </p:nvSpPr>
        <p:spPr>
          <a:xfrm>
            <a:off x="4564279" y="1041401"/>
            <a:ext cx="6528018" cy="2345264"/>
          </a:xfrm>
        </p:spPr>
        <p:txBody>
          <a:bodyPr vert="horz" lIns="91440" tIns="45720" rIns="91440" bIns="45720" rtlCol="0" anchor="b">
            <a:normAutofit/>
          </a:bodyPr>
          <a:lstStyle/>
          <a:p>
            <a:r>
              <a:rPr lang="en-US" sz="5400">
                <a:latin typeface="Times New Roman" panose="02020603050405020304" pitchFamily="18" charset="0"/>
                <a:cs typeface="Times New Roman" panose="02020603050405020304" pitchFamily="18" charset="0"/>
              </a:rPr>
              <a:t>Các thuật ngữ của phần mềm Trello</a:t>
            </a:r>
          </a:p>
        </p:txBody>
      </p:sp>
      <p:pic>
        <p:nvPicPr>
          <p:cNvPr id="4" name="Picture 3" descr="A picture containing game&#10;&#10;Description automatically generated">
            <a:extLst>
              <a:ext uri="{FF2B5EF4-FFF2-40B4-BE49-F238E27FC236}">
                <a16:creationId xmlns:a16="http://schemas.microsoft.com/office/drawing/2014/main" id="{E379432B-227C-4135-A1A5-E1534BF23F4E}"/>
              </a:ext>
            </a:extLst>
          </p:cNvPr>
          <p:cNvPicPr>
            <a:picLocks noChangeAspect="1"/>
          </p:cNvPicPr>
          <p:nvPr/>
        </p:nvPicPr>
        <p:blipFill rotWithShape="1">
          <a:blip r:embed="rId7"/>
          <a:srcRect l="15931" r="36023" b="4"/>
          <a:stretch/>
        </p:blipFill>
        <p:spPr>
          <a:xfrm>
            <a:off x="1081874" y="1041400"/>
            <a:ext cx="3059206" cy="4775200"/>
          </a:xfrm>
          <a:prstGeom prst="rect">
            <a:avLst/>
          </a:prstGeom>
          <a:ln w="57150" cmpd="thickThin">
            <a:solidFill>
              <a:schemeClr val="tx1">
                <a:lumMod val="50000"/>
                <a:lumOff val="50000"/>
              </a:schemeClr>
            </a:solidFill>
            <a:miter lim="800000"/>
          </a:ln>
        </p:spPr>
      </p:pic>
      <p:cxnSp>
        <p:nvCxnSpPr>
          <p:cNvPr id="38" name="Straight Connector 24">
            <a:extLst>
              <a:ext uri="{FF2B5EF4-FFF2-40B4-BE49-F238E27FC236}">
                <a16:creationId xmlns:a16="http://schemas.microsoft.com/office/drawing/2014/main" id="{2C4AED10-D735-4820-BE3F-7B5DE8BBC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2168" y="3522131"/>
            <a:ext cx="64922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1196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6" name="Picture 3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1" name="Straight Connector 4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43" name="Rectangle 4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6" name="Picture 4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9" name="Picture 4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6E5DDBD-2BC7-4938-8D97-92A1DAF51340}"/>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Kanban</a:t>
            </a:r>
          </a:p>
        </p:txBody>
      </p:sp>
      <p:cxnSp>
        <p:nvCxnSpPr>
          <p:cNvPr id="51" name="Straight Connector 5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6B34268F-73DA-4B07-A253-E9B42F73A5E4}"/>
              </a:ext>
            </a:extLst>
          </p:cNvPr>
          <p:cNvSpPr>
            <a:spLocks noGrp="1"/>
          </p:cNvSpPr>
          <p:nvPr>
            <p:ph sz="half" idx="1"/>
          </p:nvPr>
        </p:nvSpPr>
        <p:spPr>
          <a:xfrm>
            <a:off x="1295401" y="2493774"/>
            <a:ext cx="3660057" cy="3382094"/>
          </a:xfrm>
        </p:spPr>
        <p:txBody>
          <a:bodyPr vert="horz" lIns="91440" tIns="45720" rIns="91440" bIns="45720" rtlCol="0" anchor="t">
            <a:normAutofit/>
          </a:bodyPr>
          <a:lstStyle/>
          <a:p>
            <a:pPr algn="ctr"/>
            <a:r>
              <a:rPr lang="en-US" sz="2000">
                <a:solidFill>
                  <a:srgbClr val="262626"/>
                </a:solidFill>
                <a:latin typeface="Times New Roman" panose="02020603050405020304" pitchFamily="18" charset="0"/>
                <a:cs typeface="Times New Roman" panose="02020603050405020304" pitchFamily="18" charset="0"/>
              </a:rPr>
              <a:t>Trong Kanban, mỗi danh sách là một giai đoạn khác nhau. Là một phiên bản đơn giản hóa, bao gồm danh sách việc cần làm, việc đang làm và danh sách công việc hoàn thành.</a:t>
            </a:r>
          </a:p>
        </p:txBody>
      </p:sp>
      <p:pic>
        <p:nvPicPr>
          <p:cNvPr id="6" name="Content Placeholder 5" descr="Graphical user interface, application, website&#10;&#10;Description automatically generated">
            <a:extLst>
              <a:ext uri="{FF2B5EF4-FFF2-40B4-BE49-F238E27FC236}">
                <a16:creationId xmlns:a16="http://schemas.microsoft.com/office/drawing/2014/main" id="{3D5E0984-FFF1-44B8-BE86-751C7FFF38B9}"/>
              </a:ext>
            </a:extLst>
          </p:cNvPr>
          <p:cNvPicPr>
            <a:picLocks noGrp="1" noChangeAspect="1"/>
          </p:cNvPicPr>
          <p:nvPr>
            <p:ph sz="half" idx="2"/>
          </p:nvPr>
        </p:nvPicPr>
        <p:blipFill>
          <a:blip r:embed="rId5"/>
          <a:stretch>
            <a:fillRect/>
          </a:stretch>
        </p:blipFill>
        <p:spPr>
          <a:xfrm>
            <a:off x="5418668" y="1719790"/>
            <a:ext cx="5469466" cy="3418416"/>
          </a:xfrm>
          <a:prstGeom prst="rect">
            <a:avLst/>
          </a:prstGeom>
          <a:ln w="57150" cmpd="thickThin">
            <a:solidFill>
              <a:srgbClr val="7F7F7F"/>
            </a:solidFill>
            <a:miter lim="800000"/>
          </a:ln>
        </p:spPr>
      </p:pic>
      <p:sp>
        <p:nvSpPr>
          <p:cNvPr id="44" name="Title 1">
            <a:extLst>
              <a:ext uri="{FF2B5EF4-FFF2-40B4-BE49-F238E27FC236}">
                <a16:creationId xmlns:a16="http://schemas.microsoft.com/office/drawing/2014/main" id="{1B0DEFF1-3432-4BB2-80AD-BB0001892114}"/>
              </a:ext>
            </a:extLst>
          </p:cNvPr>
          <p:cNvSpPr txBox="1">
            <a:spLocks/>
          </p:cNvSpPr>
          <p:nvPr/>
        </p:nvSpPr>
        <p:spPr>
          <a:xfrm>
            <a:off x="-1758645" y="74832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dirty="0" err="1">
                <a:solidFill>
                  <a:schemeClr val="accent5"/>
                </a:solidFill>
                <a:latin typeface="Times New Roman" panose="02020603050405020304" pitchFamily="18" charset="0"/>
                <a:cs typeface="Times New Roman" panose="02020603050405020304" pitchFamily="18" charset="0"/>
              </a:rPr>
              <a:t>Các</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thuật</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ngữ</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cơ</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bản</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trong</a:t>
            </a:r>
            <a:r>
              <a:rPr lang="en-US" sz="2400"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322394850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8" name="Straight Connector 27">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F937CFB7-A9EA-4FCC-9879-2F152A1A3FCD}"/>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Boards</a:t>
            </a:r>
          </a:p>
        </p:txBody>
      </p:sp>
      <p:sp>
        <p:nvSpPr>
          <p:cNvPr id="3" name="Content Placeholder 2">
            <a:extLst>
              <a:ext uri="{FF2B5EF4-FFF2-40B4-BE49-F238E27FC236}">
                <a16:creationId xmlns:a16="http://schemas.microsoft.com/office/drawing/2014/main" id="{8611CE64-48E8-47AD-A405-B74C6CED658E}"/>
              </a:ext>
            </a:extLst>
          </p:cNvPr>
          <p:cNvSpPr>
            <a:spLocks noGrp="1"/>
          </p:cNvSpPr>
          <p:nvPr>
            <p:ph sz="half" idx="1"/>
          </p:nvPr>
        </p:nvSpPr>
        <p:spPr>
          <a:xfrm>
            <a:off x="1154725" y="2556932"/>
            <a:ext cx="4613029" cy="3318936"/>
          </a:xfrm>
        </p:spPr>
        <p:txBody>
          <a:bodyPr vert="horz" lIns="91440" tIns="45720" rIns="91440" bIns="45720" rtlCol="0" anchor="t">
            <a:normAutofit/>
          </a:bodyPr>
          <a:lstStyle/>
          <a:p>
            <a:r>
              <a:rPr lang="en-US" dirty="0">
                <a:latin typeface="Times New Roman" panose="02020603050405020304" pitchFamily="18" charset="0"/>
                <a:cs typeface="Times New Roman" panose="02020603050405020304" pitchFamily="18" charset="0"/>
              </a:rPr>
              <a:t>Trello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riêng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Boards. </a:t>
            </a:r>
          </a:p>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Boards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Boards Page,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list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card . </a:t>
            </a:r>
          </a:p>
        </p:txBody>
      </p:sp>
      <p:sp>
        <p:nvSpPr>
          <p:cNvPr id="30" name="Title 1">
            <a:extLst>
              <a:ext uri="{FF2B5EF4-FFF2-40B4-BE49-F238E27FC236}">
                <a16:creationId xmlns:a16="http://schemas.microsoft.com/office/drawing/2014/main" id="{8282EBBD-9542-4B21-97B5-A8525F28DB32}"/>
              </a:ext>
            </a:extLst>
          </p:cNvPr>
          <p:cNvSpPr txBox="1">
            <a:spLocks/>
          </p:cNvSpPr>
          <p:nvPr/>
        </p:nvSpPr>
        <p:spPr>
          <a:xfrm>
            <a:off x="-1758645" y="74832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dirty="0" err="1">
                <a:solidFill>
                  <a:schemeClr val="accent5"/>
                </a:solidFill>
                <a:latin typeface="Times New Roman" panose="02020603050405020304" pitchFamily="18" charset="0"/>
                <a:cs typeface="Times New Roman" panose="02020603050405020304" pitchFamily="18" charset="0"/>
              </a:rPr>
              <a:t>Các</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thuật</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ngữ</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cơ</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bản</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trong</a:t>
            </a:r>
            <a:r>
              <a:rPr lang="en-US" sz="2400" dirty="0">
                <a:solidFill>
                  <a:schemeClr val="accent5"/>
                </a:solidFill>
                <a:latin typeface="Times New Roman" panose="02020603050405020304" pitchFamily="18" charset="0"/>
                <a:cs typeface="Times New Roman" panose="02020603050405020304" pitchFamily="18" charset="0"/>
              </a:rPr>
              <a:t> Trello</a:t>
            </a:r>
          </a:p>
        </p:txBody>
      </p:sp>
      <p:pic>
        <p:nvPicPr>
          <p:cNvPr id="14" name="Picture 6" descr="Không có mô tả.">
            <a:extLst>
              <a:ext uri="{FF2B5EF4-FFF2-40B4-BE49-F238E27FC236}">
                <a16:creationId xmlns:a16="http://schemas.microsoft.com/office/drawing/2014/main" id="{23589649-7E0B-F14F-963C-659C214FC89B}"/>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767754" y="2530401"/>
            <a:ext cx="5528603" cy="297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5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5E42-C09A-374C-985A-93C7ED1CD39E}"/>
              </a:ext>
            </a:extLst>
          </p:cNvPr>
          <p:cNvSpPr>
            <a:spLocks noGrp="1"/>
          </p:cNvSpPr>
          <p:nvPr>
            <p:ph type="title"/>
          </p:nvPr>
        </p:nvSpPr>
        <p:spPr>
          <a:xfrm>
            <a:off x="1028115" y="1583703"/>
            <a:ext cx="9601196" cy="262737"/>
          </a:xfrm>
        </p:spPr>
        <p:txBody>
          <a:bodyPr>
            <a:noAutofit/>
          </a:bodyPr>
          <a:lstStyle/>
          <a:p>
            <a:r>
              <a:rPr lang="en-US" sz="3600" dirty="0">
                <a:latin typeface="Tahoma" panose="020B0604030504040204" pitchFamily="34" charset="0"/>
                <a:ea typeface="Tahoma" panose="020B0604030504040204" pitchFamily="34" charset="0"/>
                <a:cs typeface="Tahoma" panose="020B0604030504040204" pitchFamily="34" charset="0"/>
              </a:rPr>
              <a:t>Chi </a:t>
            </a:r>
            <a:r>
              <a:rPr lang="en-US" sz="3600" dirty="0" err="1">
                <a:latin typeface="Tahoma" panose="020B0604030504040204" pitchFamily="34" charset="0"/>
                <a:ea typeface="Tahoma" panose="020B0604030504040204" pitchFamily="34" charset="0"/>
                <a:cs typeface="Tahoma" panose="020B0604030504040204" pitchFamily="34" charset="0"/>
              </a:rPr>
              <a:t>tiết</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hơn</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err="1">
                <a:latin typeface="Tahoma" panose="020B0604030504040204" pitchFamily="34" charset="0"/>
                <a:ea typeface="Tahoma" panose="020B0604030504040204" pitchFamily="34" charset="0"/>
                <a:cs typeface="Tahoma" panose="020B0604030504040204" pitchFamily="34" charset="0"/>
              </a:rPr>
              <a:t>về</a:t>
            </a:r>
            <a:r>
              <a:rPr lang="en-US" sz="3600">
                <a:latin typeface="Tahoma" panose="020B0604030504040204" pitchFamily="34" charset="0"/>
                <a:ea typeface="Tahoma" panose="020B0604030504040204" pitchFamily="34" charset="0"/>
                <a:cs typeface="Tahoma" panose="020B0604030504040204" pitchFamily="34" charset="0"/>
              </a:rPr>
              <a:t> Board</a:t>
            </a:r>
            <a:br>
              <a:rPr lang="en-US" sz="3600" b="1" dirty="0"/>
            </a:br>
            <a:endParaRPr lang="en-US" sz="3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5514B7A3-C5F8-4340-99AC-7E854FEE3EC5}"/>
              </a:ext>
            </a:extLst>
          </p:cNvPr>
          <p:cNvSpPr>
            <a:spLocks noGrp="1"/>
          </p:cNvSpPr>
          <p:nvPr>
            <p:ph sz="half" idx="1"/>
          </p:nvPr>
        </p:nvSpPr>
        <p:spPr>
          <a:xfrm>
            <a:off x="1110409" y="2489981"/>
            <a:ext cx="4718304" cy="3310128"/>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Mỗi</a:t>
            </a:r>
            <a:r>
              <a:rPr lang="en-US" dirty="0">
                <a:latin typeface="Tahoma" panose="020B0604030504040204" pitchFamily="34" charset="0"/>
                <a:ea typeface="Tahoma" panose="020B0604030504040204" pitchFamily="34" charset="0"/>
                <a:cs typeface="Tahoma" panose="020B0604030504040204" pitchFamily="34" charset="0"/>
              </a:rPr>
              <a:t> board </a:t>
            </a:r>
            <a:r>
              <a:rPr lang="en-US" dirty="0" err="1">
                <a:latin typeface="Tahoma" panose="020B0604030504040204" pitchFamily="34" charset="0"/>
                <a:ea typeface="Tahoma" panose="020B0604030504040204" pitchFamily="34" charset="0"/>
                <a:cs typeface="Tahoma" panose="020B0604030504040204" pitchFamily="34" charset="0"/>
              </a:rPr>
              <a:t>có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năng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hiển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thị</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tuỳ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chỉnh</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Content Placeholder 6">
            <a:extLst>
              <a:ext uri="{FF2B5EF4-FFF2-40B4-BE49-F238E27FC236}">
                <a16:creationId xmlns:a16="http://schemas.microsoft.com/office/drawing/2014/main" id="{ECB3F4FD-A2B0-CC40-88E1-507E3148ABC6}"/>
              </a:ext>
            </a:extLst>
          </p:cNvPr>
          <p:cNvPicPr>
            <a:picLocks noGrp="1" noChangeAspect="1"/>
          </p:cNvPicPr>
          <p:nvPr>
            <p:ph sz="half" idx="2"/>
          </p:nvPr>
        </p:nvPicPr>
        <p:blipFill>
          <a:blip r:embed="rId2"/>
          <a:stretch>
            <a:fillRect/>
          </a:stretch>
        </p:blipFill>
        <p:spPr>
          <a:xfrm>
            <a:off x="6096000" y="2489200"/>
            <a:ext cx="4533311" cy="3676143"/>
          </a:xfrm>
        </p:spPr>
      </p:pic>
      <p:sp>
        <p:nvSpPr>
          <p:cNvPr id="5" name="Rectangle 4">
            <a:extLst>
              <a:ext uri="{FF2B5EF4-FFF2-40B4-BE49-F238E27FC236}">
                <a16:creationId xmlns:a16="http://schemas.microsoft.com/office/drawing/2014/main" id="{B0D520E4-B23A-344C-BD46-158702C625EF}"/>
              </a:ext>
            </a:extLst>
          </p:cNvPr>
          <p:cNvSpPr/>
          <p:nvPr/>
        </p:nvSpPr>
        <p:spPr>
          <a:xfrm>
            <a:off x="781777"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2643137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5AF0-F5E3-CC4E-8B6B-319D24639024}"/>
              </a:ext>
            </a:extLst>
          </p:cNvPr>
          <p:cNvSpPr>
            <a:spLocks noGrp="1"/>
          </p:cNvSpPr>
          <p:nvPr>
            <p:ph type="title"/>
          </p:nvPr>
        </p:nvSpPr>
        <p:spPr>
          <a:xfrm>
            <a:off x="1295402" y="982132"/>
            <a:ext cx="9601196" cy="1310902"/>
          </a:xfrm>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board</a:t>
            </a:r>
            <a:br>
              <a:rPr lang="en-US" b="1" dirty="0"/>
            </a:br>
            <a:endParaRPr lang="en-US" dirty="0"/>
          </a:p>
        </p:txBody>
      </p:sp>
      <p:sp>
        <p:nvSpPr>
          <p:cNvPr id="3" name="Content Placeholder 2">
            <a:extLst>
              <a:ext uri="{FF2B5EF4-FFF2-40B4-BE49-F238E27FC236}">
                <a16:creationId xmlns:a16="http://schemas.microsoft.com/office/drawing/2014/main" id="{86461EEA-F217-0842-9BE1-CA820F414C48}"/>
              </a:ext>
            </a:extLst>
          </p:cNvPr>
          <p:cNvSpPr>
            <a:spLocks noGrp="1"/>
          </p:cNvSpPr>
          <p:nvPr>
            <p:ph sz="half" idx="1"/>
          </p:nvPr>
        </p:nvSpPr>
        <p:spPr/>
        <p:txBody>
          <a:bodyPr/>
          <a:lstStyle/>
          <a:p>
            <a:r>
              <a:rPr lang="vi-VN" dirty="0">
                <a:latin typeface="Tahoma" panose="020B0604030504040204" pitchFamily="34" charset="0"/>
                <a:ea typeface="Tahoma" panose="020B0604030504040204" pitchFamily="34" charset="0"/>
                <a:cs typeface="Tahoma" panose="020B0604030504040204" pitchFamily="34" charset="0"/>
              </a:rPr>
              <a:t>Các board có 5 tính năng chính để tùy chỉnh giao diện. Chúng có thể được truy cập từ menu board.</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FED5E440-8952-9140-B152-6FFC05BAB004}"/>
              </a:ext>
            </a:extLst>
          </p:cNvPr>
          <p:cNvSpPr/>
          <p:nvPr/>
        </p:nvSpPr>
        <p:spPr>
          <a:xfrm>
            <a:off x="781777"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pic>
        <p:nvPicPr>
          <p:cNvPr id="12" name="Content Placeholder 11">
            <a:extLst>
              <a:ext uri="{FF2B5EF4-FFF2-40B4-BE49-F238E27FC236}">
                <a16:creationId xmlns:a16="http://schemas.microsoft.com/office/drawing/2014/main" id="{BC51D80A-B598-4E41-B0AD-49FD5A1E471C}"/>
              </a:ext>
            </a:extLst>
          </p:cNvPr>
          <p:cNvPicPr>
            <a:picLocks noGrp="1" noChangeAspect="1"/>
          </p:cNvPicPr>
          <p:nvPr>
            <p:ph sz="half" idx="2"/>
          </p:nvPr>
        </p:nvPicPr>
        <p:blipFill>
          <a:blip r:embed="rId2"/>
          <a:stretch>
            <a:fillRect/>
          </a:stretch>
        </p:blipFill>
        <p:spPr>
          <a:xfrm>
            <a:off x="6461273" y="2560638"/>
            <a:ext cx="4158954" cy="3309937"/>
          </a:xfrm>
        </p:spPr>
      </p:pic>
    </p:spTree>
    <p:extLst>
      <p:ext uri="{BB962C8B-B14F-4D97-AF65-F5344CB8AC3E}">
        <p14:creationId xmlns:p14="http://schemas.microsoft.com/office/powerpoint/2010/main" val="2113511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DA10-CDDC-0F43-8995-1143E18FD6B8}"/>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List</a:t>
            </a:r>
          </a:p>
        </p:txBody>
      </p:sp>
      <p:sp>
        <p:nvSpPr>
          <p:cNvPr id="3" name="Content Placeholder 2">
            <a:extLst>
              <a:ext uri="{FF2B5EF4-FFF2-40B4-BE49-F238E27FC236}">
                <a16:creationId xmlns:a16="http://schemas.microsoft.com/office/drawing/2014/main" id="{21DB792B-5CCF-144F-B2AF-53EC49416259}"/>
              </a:ext>
            </a:extLst>
          </p:cNvPr>
          <p:cNvSpPr>
            <a:spLocks noGrp="1"/>
          </p:cNvSpPr>
          <p:nvPr>
            <p:ph sz="half" idx="1"/>
          </p:nvPr>
        </p:nvSpPr>
        <p:spPr>
          <a:xfrm>
            <a:off x="1298448" y="2473376"/>
            <a:ext cx="4718304" cy="3397071"/>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List </a:t>
            </a:r>
            <a:r>
              <a:rPr lang="en-US" dirty="0" err="1">
                <a:latin typeface="Tahoma" panose="020B0604030504040204" pitchFamily="34" charset="0"/>
                <a:ea typeface="Tahoma" panose="020B0604030504040204" pitchFamily="34" charset="0"/>
                <a:cs typeface="Tahoma" panose="020B0604030504040204" pitchFamily="34" charset="0"/>
              </a:rPr>
              <a:t>là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chính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bên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board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có</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chứa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card.</a:t>
            </a:r>
          </a:p>
        </p:txBody>
      </p:sp>
      <p:pic>
        <p:nvPicPr>
          <p:cNvPr id="6" name="Content Placeholder 5">
            <a:extLst>
              <a:ext uri="{FF2B5EF4-FFF2-40B4-BE49-F238E27FC236}">
                <a16:creationId xmlns:a16="http://schemas.microsoft.com/office/drawing/2014/main" id="{A3FCF75E-695C-EF4F-8B81-6BFAAD05ADBE}"/>
              </a:ext>
            </a:extLst>
          </p:cNvPr>
          <p:cNvPicPr>
            <a:picLocks noGrp="1" noChangeAspect="1"/>
          </p:cNvPicPr>
          <p:nvPr>
            <p:ph sz="half" idx="2"/>
          </p:nvPr>
        </p:nvPicPr>
        <p:blipFill>
          <a:blip r:embed="rId2"/>
          <a:stretch>
            <a:fillRect/>
          </a:stretch>
        </p:blipFill>
        <p:spPr>
          <a:xfrm>
            <a:off x="6453732" y="2473376"/>
            <a:ext cx="4174035" cy="3397200"/>
          </a:xfrm>
        </p:spPr>
      </p:pic>
      <p:sp>
        <p:nvSpPr>
          <p:cNvPr id="8" name="Rectangle 7">
            <a:extLst>
              <a:ext uri="{FF2B5EF4-FFF2-40B4-BE49-F238E27FC236}">
                <a16:creationId xmlns:a16="http://schemas.microsoft.com/office/drawing/2014/main" id="{4359B0AB-B84E-1D4B-B16D-2DCF2A525C8F}"/>
              </a:ext>
            </a:extLst>
          </p:cNvPr>
          <p:cNvSpPr/>
          <p:nvPr/>
        </p:nvSpPr>
        <p:spPr>
          <a:xfrm>
            <a:off x="648288"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339960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D130-1295-E043-A7F4-6100417AD0AF}"/>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List</a:t>
            </a:r>
            <a:endParaRPr lang="en-US" dirty="0"/>
          </a:p>
        </p:txBody>
      </p:sp>
      <p:pic>
        <p:nvPicPr>
          <p:cNvPr id="15" name="Content Placeholder 14">
            <a:extLst>
              <a:ext uri="{FF2B5EF4-FFF2-40B4-BE49-F238E27FC236}">
                <a16:creationId xmlns:a16="http://schemas.microsoft.com/office/drawing/2014/main" id="{85AF7F3F-12DF-CB4A-ACDE-952B2C4EC3AF}"/>
              </a:ext>
            </a:extLst>
          </p:cNvPr>
          <p:cNvPicPr>
            <a:picLocks noGrp="1" noChangeAspect="1"/>
          </p:cNvPicPr>
          <p:nvPr>
            <p:ph sz="half" idx="2"/>
          </p:nvPr>
        </p:nvPicPr>
        <p:blipFill>
          <a:blip r:embed="rId2"/>
          <a:stretch>
            <a:fillRect/>
          </a:stretch>
        </p:blipFill>
        <p:spPr>
          <a:xfrm>
            <a:off x="6302326" y="2560320"/>
            <a:ext cx="3953021" cy="3592921"/>
          </a:xfrm>
        </p:spPr>
      </p:pic>
      <p:sp>
        <p:nvSpPr>
          <p:cNvPr id="5" name="Rectangle 4">
            <a:extLst>
              <a:ext uri="{FF2B5EF4-FFF2-40B4-BE49-F238E27FC236}">
                <a16:creationId xmlns:a16="http://schemas.microsoft.com/office/drawing/2014/main" id="{262C7B77-882F-2642-B54A-12593AC44C24}"/>
              </a:ext>
            </a:extLst>
          </p:cNvPr>
          <p:cNvSpPr/>
          <p:nvPr/>
        </p:nvSpPr>
        <p:spPr>
          <a:xfrm>
            <a:off x="648288"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
        <p:nvSpPr>
          <p:cNvPr id="13" name="Content Placeholder 12">
            <a:extLst>
              <a:ext uri="{FF2B5EF4-FFF2-40B4-BE49-F238E27FC236}">
                <a16:creationId xmlns:a16="http://schemas.microsoft.com/office/drawing/2014/main" id="{09622F70-2821-AE4F-9E21-D812BD68074F}"/>
              </a:ext>
            </a:extLst>
          </p:cNvPr>
          <p:cNvSpPr>
            <a:spLocks noGrp="1"/>
          </p:cNvSpPr>
          <p:nvPr>
            <p:ph sz="half" idx="1"/>
          </p:nvPr>
        </p:nvSpPr>
        <p:spPr/>
        <p:txBody>
          <a:bodyPr/>
          <a:lstStyle/>
          <a:p>
            <a:r>
              <a:rPr lang="vi-VN" dirty="0">
                <a:latin typeface="Tahoma" panose="020B0604030504040204" pitchFamily="34" charset="0"/>
                <a:ea typeface="Tahoma" panose="020B0604030504040204" pitchFamily="34" charset="0"/>
                <a:cs typeface="Tahoma" panose="020B0604030504040204" pitchFamily="34" charset="0"/>
              </a:rPr>
              <a:t>Các tính năng và tùy chọn cho list rất cơ bản. </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8197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64C29E8-D930-41C7-8112-F13C2A5FDCD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dirty="0">
                <a:solidFill>
                  <a:srgbClr val="262626"/>
                </a:solidFill>
                <a:latin typeface="Times New Roman" panose="02020603050405020304" pitchFamily="18" charset="0"/>
                <a:cs typeface="Times New Roman" panose="02020603050405020304" pitchFamily="18" charset="0"/>
              </a:rPr>
              <a:t>Cards</a:t>
            </a:r>
          </a:p>
        </p:txBody>
      </p:sp>
      <p:sp>
        <p:nvSpPr>
          <p:cNvPr id="3" name="Content Placeholder 2">
            <a:extLst>
              <a:ext uri="{FF2B5EF4-FFF2-40B4-BE49-F238E27FC236}">
                <a16:creationId xmlns:a16="http://schemas.microsoft.com/office/drawing/2014/main" id="{24620C5C-B055-4209-A8D4-4CCBE8591176}"/>
              </a:ext>
            </a:extLst>
          </p:cNvPr>
          <p:cNvSpPr>
            <a:spLocks noGrp="1"/>
          </p:cNvSpPr>
          <p:nvPr>
            <p:ph sz="half" idx="1"/>
          </p:nvPr>
        </p:nvSpPr>
        <p:spPr>
          <a:xfrm>
            <a:off x="1295402" y="2556932"/>
            <a:ext cx="6256866" cy="3318936"/>
          </a:xfrm>
        </p:spPr>
        <p:txBody>
          <a:bodyPr vert="horz" lIns="91440" tIns="45720" rIns="91440" bIns="45720" rtlCol="0" anchor="t">
            <a:normAutofit/>
          </a:bodyPr>
          <a:lstStyle/>
          <a:p>
            <a:r>
              <a:rPr lang="en-US" dirty="0">
                <a:latin typeface="Tahoma" panose="020B0604030504040204" pitchFamily="34" charset="0"/>
                <a:ea typeface="Tahoma" panose="020B0604030504040204" pitchFamily="34" charset="0"/>
                <a:cs typeface="Tahoma" panose="020B0604030504040204" pitchFamily="34" charset="0"/>
              </a:rPr>
              <a:t>Card </a:t>
            </a:r>
            <a:r>
              <a:rPr lang="en-US" dirty="0" err="1">
                <a:latin typeface="Tahoma" panose="020B0604030504040204" pitchFamily="34" charset="0"/>
                <a:ea typeface="Tahoma" panose="020B0604030504040204" pitchFamily="34" charset="0"/>
                <a:cs typeface="Tahoma" panose="020B0604030504040204" pitchFamily="34" charset="0"/>
              </a:rPr>
              <a:t>là</a:t>
            </a:r>
            <a:r>
              <a:rPr lang="en-US" dirty="0">
                <a:latin typeface="Tahoma" panose="020B0604030504040204" pitchFamily="34" charset="0"/>
                <a:ea typeface="Tahoma" panose="020B0604030504040204" pitchFamily="34" charset="0"/>
                <a:cs typeface="Tahoma" panose="020B0604030504040204" pitchFamily="34" charset="0"/>
              </a:rPr>
              <a:t> 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nằm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list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a:t>
            </a:r>
          </a:p>
          <a:p>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Bạn</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có</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thể</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thêm</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mô</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tả</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chi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tiết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về</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một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nhiệm</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vụ</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nào</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đó</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nhận</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xét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và</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thảo</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luận</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nó</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với</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những</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người</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dùng</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khác</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hay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chỉ</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định</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nó</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cho</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một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cho</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một</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thành</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viên</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trong</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 team </a:t>
            </a:r>
            <a:r>
              <a:rPr lang="en-US" dirty="0" err="1">
                <a:solidFill>
                  <a:srgbClr val="262626"/>
                </a:solidFill>
                <a:latin typeface="Tahoma" panose="020B0604030504040204" pitchFamily="34" charset="0"/>
                <a:ea typeface="Tahoma" panose="020B0604030504040204" pitchFamily="34" charset="0"/>
                <a:cs typeface="Tahoma" panose="020B0604030504040204" pitchFamily="34" charset="0"/>
              </a:rPr>
              <a:t>bạn</a:t>
            </a:r>
            <a:r>
              <a:rPr lang="en-US" dirty="0">
                <a:solidFill>
                  <a:srgbClr val="262626"/>
                </a:solidFill>
                <a:latin typeface="Tahoma" panose="020B0604030504040204" pitchFamily="34" charset="0"/>
                <a:ea typeface="Tahoma" panose="020B0604030504040204" pitchFamily="34" charset="0"/>
                <a:cs typeface="Tahoma" panose="020B0604030504040204" pitchFamily="34" charset="0"/>
              </a:rPr>
              <a:t>.</a:t>
            </a:r>
          </a:p>
        </p:txBody>
      </p:sp>
      <p:sp>
        <p:nvSpPr>
          <p:cNvPr id="18" name="Title 1">
            <a:extLst>
              <a:ext uri="{FF2B5EF4-FFF2-40B4-BE49-F238E27FC236}">
                <a16:creationId xmlns:a16="http://schemas.microsoft.com/office/drawing/2014/main" id="{01FAB80D-048B-4A3E-B1AC-48079C1BAEA2}"/>
              </a:ext>
            </a:extLst>
          </p:cNvPr>
          <p:cNvSpPr txBox="1">
            <a:spLocks/>
          </p:cNvSpPr>
          <p:nvPr/>
        </p:nvSpPr>
        <p:spPr>
          <a:xfrm>
            <a:off x="-1758645" y="74832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dirty="0" err="1">
                <a:solidFill>
                  <a:schemeClr val="accent5"/>
                </a:solidFill>
                <a:latin typeface="Times New Roman" panose="02020603050405020304" pitchFamily="18" charset="0"/>
                <a:cs typeface="Times New Roman" panose="02020603050405020304" pitchFamily="18" charset="0"/>
              </a:rPr>
              <a:t>Các</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thuật</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ngữ</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cơ</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bản</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trong</a:t>
            </a:r>
            <a:r>
              <a:rPr lang="en-US" sz="2400" dirty="0">
                <a:solidFill>
                  <a:schemeClr val="accent5"/>
                </a:solidFill>
                <a:latin typeface="Times New Roman" panose="02020603050405020304" pitchFamily="18" charset="0"/>
                <a:cs typeface="Times New Roman" panose="02020603050405020304" pitchFamily="18" charset="0"/>
              </a:rPr>
              <a:t> Trello</a:t>
            </a:r>
          </a:p>
        </p:txBody>
      </p:sp>
      <p:pic>
        <p:nvPicPr>
          <p:cNvPr id="8" name="Content Placeholder 7">
            <a:extLst>
              <a:ext uri="{FF2B5EF4-FFF2-40B4-BE49-F238E27FC236}">
                <a16:creationId xmlns:a16="http://schemas.microsoft.com/office/drawing/2014/main" id="{6A065312-8787-134F-8286-EB374E6F9F40}"/>
              </a:ext>
            </a:extLst>
          </p:cNvPr>
          <p:cNvPicPr>
            <a:picLocks noGrp="1" noChangeAspect="1"/>
          </p:cNvPicPr>
          <p:nvPr>
            <p:ph sz="half" idx="2"/>
          </p:nvPr>
        </p:nvPicPr>
        <p:blipFill>
          <a:blip r:embed="rId5"/>
          <a:stretch>
            <a:fillRect/>
          </a:stretch>
        </p:blipFill>
        <p:spPr>
          <a:xfrm>
            <a:off x="7370462" y="2483319"/>
            <a:ext cx="3880901" cy="3309937"/>
          </a:xfrm>
        </p:spPr>
      </p:pic>
    </p:spTree>
    <p:extLst>
      <p:ext uri="{BB962C8B-B14F-4D97-AF65-F5344CB8AC3E}">
        <p14:creationId xmlns:p14="http://schemas.microsoft.com/office/powerpoint/2010/main" val="239157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C02E-126E-5E4D-A6ED-659BCC86370C}"/>
              </a:ext>
            </a:extLst>
          </p:cNvPr>
          <p:cNvSpPr>
            <a:spLocks noGrp="1"/>
          </p:cNvSpPr>
          <p:nvPr>
            <p:ph type="title"/>
          </p:nvPr>
        </p:nvSpPr>
        <p:spPr/>
        <p:txBody>
          <a:bodyPr>
            <a:normAutofit/>
          </a:bodyPr>
          <a:lstStyle/>
          <a:p>
            <a:r>
              <a:rPr lang="en-US" sz="4000" dirty="0">
                <a:latin typeface="Tahoma" panose="020B0604030504040204" pitchFamily="34" charset="0"/>
                <a:ea typeface="Tahoma" panose="020B0604030504040204" pitchFamily="34" charset="0"/>
                <a:cs typeface="Tahoma" panose="020B0604030504040204" pitchFamily="34" charset="0"/>
              </a:rPr>
              <a:t>Chi </a:t>
            </a:r>
            <a:r>
              <a:rPr lang="en-US" sz="4000" dirty="0" err="1">
                <a:latin typeface="Tahoma" panose="020B0604030504040204" pitchFamily="34" charset="0"/>
                <a:ea typeface="Tahoma" panose="020B0604030504040204" pitchFamily="34" charset="0"/>
                <a:cs typeface="Tahoma" panose="020B0604030504040204" pitchFamily="34" charset="0"/>
              </a:rPr>
              <a:t>tiết</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hơn</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về</a:t>
            </a:r>
            <a:r>
              <a:rPr lang="en-US" sz="4000" dirty="0">
                <a:latin typeface="Tahoma" panose="020B0604030504040204" pitchFamily="34" charset="0"/>
                <a:ea typeface="Tahoma" panose="020B0604030504040204" pitchFamily="34" charset="0"/>
                <a:cs typeface="Tahoma" panose="020B0604030504040204" pitchFamily="34" charset="0"/>
              </a:rPr>
              <a:t> card</a:t>
            </a:r>
          </a:p>
        </p:txBody>
      </p:sp>
      <p:sp>
        <p:nvSpPr>
          <p:cNvPr id="3" name="Content Placeholder 2">
            <a:extLst>
              <a:ext uri="{FF2B5EF4-FFF2-40B4-BE49-F238E27FC236}">
                <a16:creationId xmlns:a16="http://schemas.microsoft.com/office/drawing/2014/main" id="{A05C14E5-9864-CE41-A7DE-DC2CC2BD64FF}"/>
              </a:ext>
            </a:extLst>
          </p:cNvPr>
          <p:cNvSpPr>
            <a:spLocks noGrp="1"/>
          </p:cNvSpPr>
          <p:nvPr>
            <p:ph sz="half" idx="1"/>
          </p:nvPr>
        </p:nvSpPr>
        <p:spPr/>
        <p:txBody>
          <a:bodyPr/>
          <a:lstStyle/>
          <a:p>
            <a:r>
              <a:rPr lang="vi-VN" dirty="0">
                <a:latin typeface="Tahoma" panose="020B0604030504040204" pitchFamily="34" charset="0"/>
                <a:ea typeface="Tahoma" panose="020B0604030504040204" pitchFamily="34" charset="0"/>
                <a:cs typeface="Tahoma" panose="020B0604030504040204" pitchFamily="34" charset="0"/>
              </a:rPr>
              <a:t>Card cho đến nay có số lượng tính năng và tùy chọn nhiều nhất. Điều này là bởi vì chúng bao gồm tất cả các chi tiết mở rộng</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descr="Graphical user interface, application&#10;&#10;Description automatically generated">
            <a:extLst>
              <a:ext uri="{FF2B5EF4-FFF2-40B4-BE49-F238E27FC236}">
                <a16:creationId xmlns:a16="http://schemas.microsoft.com/office/drawing/2014/main" id="{649EED50-D33F-0849-B4FC-5E699161B443}"/>
              </a:ext>
            </a:extLst>
          </p:cNvPr>
          <p:cNvPicPr>
            <a:picLocks noGrp="1" noChangeAspect="1"/>
          </p:cNvPicPr>
          <p:nvPr>
            <p:ph sz="half" idx="2"/>
          </p:nvPr>
        </p:nvPicPr>
        <p:blipFill>
          <a:blip r:embed="rId2"/>
          <a:stretch>
            <a:fillRect/>
          </a:stretch>
        </p:blipFill>
        <p:spPr>
          <a:xfrm>
            <a:off x="6278609" y="2419644"/>
            <a:ext cx="4614943" cy="3637812"/>
          </a:xfrm>
          <a:prstGeom prst="rect">
            <a:avLst/>
          </a:prstGeom>
          <a:ln w="57150" cmpd="thickThin">
            <a:solidFill>
              <a:srgbClr val="7F7F7F"/>
            </a:solidFill>
            <a:miter lim="800000"/>
          </a:ln>
        </p:spPr>
      </p:pic>
      <p:sp>
        <p:nvSpPr>
          <p:cNvPr id="6" name="Rectangle 5">
            <a:extLst>
              <a:ext uri="{FF2B5EF4-FFF2-40B4-BE49-F238E27FC236}">
                <a16:creationId xmlns:a16="http://schemas.microsoft.com/office/drawing/2014/main" id="{73107F27-FA24-4C4A-B987-9CAF49DB6A47}"/>
              </a:ext>
            </a:extLst>
          </p:cNvPr>
          <p:cNvSpPr/>
          <p:nvPr/>
        </p:nvSpPr>
        <p:spPr>
          <a:xfrm>
            <a:off x="669235"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112015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0" name="Picture 19">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B043CC5-5148-4CCB-BF50-4FED67FA9BA5}"/>
              </a:ext>
            </a:extLst>
          </p:cNvPr>
          <p:cNvSpPr>
            <a:spLocks noGrp="1"/>
          </p:cNvSpPr>
          <p:nvPr>
            <p:ph type="title"/>
          </p:nvPr>
        </p:nvSpPr>
        <p:spPr>
          <a:xfrm>
            <a:off x="6436688" y="2055042"/>
            <a:ext cx="4538526" cy="1195225"/>
          </a:xfrm>
        </p:spPr>
        <p:txBody>
          <a:bodyPr vert="horz" lIns="91440" tIns="45720" rIns="91440" bIns="45720" rtlCol="0" anchor="b">
            <a:normAutofit/>
          </a:bodyPr>
          <a:lstStyle/>
          <a:p>
            <a:r>
              <a:rPr lang="en-US" sz="5400">
                <a:latin typeface="Times New Roman" panose="02020603050405020304" pitchFamily="18" charset="0"/>
                <a:cs typeface="Times New Roman" panose="02020603050405020304" pitchFamily="18" charset="0"/>
              </a:rPr>
              <a:t>Trello </a:t>
            </a:r>
            <a:r>
              <a:rPr lang="en-US" sz="5400" err="1">
                <a:latin typeface="Times New Roman" panose="02020603050405020304" pitchFamily="18" charset="0"/>
                <a:cs typeface="Times New Roman" panose="02020603050405020304" pitchFamily="18" charset="0"/>
              </a:rPr>
              <a:t>là</a:t>
            </a:r>
            <a:r>
              <a:rPr lang="en-US" sz="5400">
                <a:latin typeface="Times New Roman" panose="02020603050405020304" pitchFamily="18" charset="0"/>
                <a:cs typeface="Times New Roman" panose="02020603050405020304" pitchFamily="18" charset="0"/>
              </a:rPr>
              <a:t> </a:t>
            </a:r>
            <a:r>
              <a:rPr lang="en-US" sz="5400" err="1">
                <a:latin typeface="Times New Roman" panose="02020603050405020304" pitchFamily="18" charset="0"/>
                <a:cs typeface="Times New Roman" panose="02020603050405020304" pitchFamily="18" charset="0"/>
              </a:rPr>
              <a:t>gì</a:t>
            </a:r>
            <a:r>
              <a:rPr lang="en-US" sz="5400">
                <a:latin typeface="Times New Roman" panose="02020603050405020304" pitchFamily="18" charset="0"/>
                <a:cs typeface="Times New Roman" panose="02020603050405020304" pitchFamily="18" charset="0"/>
              </a:rPr>
              <a:t> ?</a:t>
            </a:r>
          </a:p>
        </p:txBody>
      </p:sp>
      <p:sp>
        <p:nvSpPr>
          <p:cNvPr id="25" name="Rectangle 24">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con&#10;&#10;Description automatically generated">
            <a:extLst>
              <a:ext uri="{FF2B5EF4-FFF2-40B4-BE49-F238E27FC236}">
                <a16:creationId xmlns:a16="http://schemas.microsoft.com/office/drawing/2014/main" id="{A100DC1B-8299-47BE-8030-39681776C7A9}"/>
              </a:ext>
            </a:extLst>
          </p:cNvPr>
          <p:cNvPicPr>
            <a:picLocks noChangeAspect="1"/>
          </p:cNvPicPr>
          <p:nvPr/>
        </p:nvPicPr>
        <p:blipFill rotWithShape="1">
          <a:blip r:embed="rId7"/>
          <a:srcRect t="48" r="-3" b="11220"/>
          <a:stretch/>
        </p:blipFill>
        <p:spPr>
          <a:xfrm>
            <a:off x="1412683" y="1410208"/>
            <a:ext cx="4348925" cy="3858780"/>
          </a:xfrm>
          <a:prstGeom prst="rect">
            <a:avLst/>
          </a:prstGeom>
        </p:spPr>
      </p:pic>
      <p:cxnSp>
        <p:nvCxnSpPr>
          <p:cNvPr id="27" name="Straight Connector 26">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9879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348A-1FC6-2C42-B2BB-ED6EAD8F93FF}"/>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card</a:t>
            </a:r>
            <a:endParaRPr lang="en-US" dirty="0"/>
          </a:p>
        </p:txBody>
      </p:sp>
      <p:sp>
        <p:nvSpPr>
          <p:cNvPr id="6" name="Rectangle 5">
            <a:extLst>
              <a:ext uri="{FF2B5EF4-FFF2-40B4-BE49-F238E27FC236}">
                <a16:creationId xmlns:a16="http://schemas.microsoft.com/office/drawing/2014/main" id="{6C6E7BBB-A351-3A42-B459-3282880DFB87}"/>
              </a:ext>
            </a:extLst>
          </p:cNvPr>
          <p:cNvSpPr/>
          <p:nvPr/>
        </p:nvSpPr>
        <p:spPr>
          <a:xfrm>
            <a:off x="669235"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
        <p:nvSpPr>
          <p:cNvPr id="10" name="Content Placeholder 9">
            <a:extLst>
              <a:ext uri="{FF2B5EF4-FFF2-40B4-BE49-F238E27FC236}">
                <a16:creationId xmlns:a16="http://schemas.microsoft.com/office/drawing/2014/main" id="{9CBC95D2-FB44-134D-8D90-55B47B43BC54}"/>
              </a:ext>
            </a:extLst>
          </p:cNvPr>
          <p:cNvSpPr>
            <a:spLocks noGrp="1"/>
          </p:cNvSpPr>
          <p:nvPr>
            <p:ph sz="half" idx="1"/>
          </p:nvPr>
        </p:nvSpPr>
        <p:spPr/>
        <p:txBody>
          <a:bodyPr/>
          <a:lstStyle/>
          <a:p>
            <a:r>
              <a:rPr lang="vi-VN" dirty="0"/>
              <a:t>Phần bình luận</a:t>
            </a:r>
            <a:r>
              <a:rPr lang="vi-VN" b="1" dirty="0"/>
              <a:t> </a:t>
            </a:r>
            <a:r>
              <a:rPr lang="vi-VN" dirty="0"/>
              <a:t> đều có thể xem ngay trên phần chính khi một card được mở.</a:t>
            </a:r>
          </a:p>
          <a:p>
            <a:r>
              <a:rPr lang="vi-VN" dirty="0"/>
              <a:t>Các bình luận này trên thực tế có thể bao gồm các file đính kèm, đề cập đến các thành viên trong nhóm, biểu tượng cảm xúc và các card khác được lồng trong đó. </a:t>
            </a:r>
            <a:endParaRPr lang="en-US" dirty="0"/>
          </a:p>
        </p:txBody>
      </p:sp>
      <p:pic>
        <p:nvPicPr>
          <p:cNvPr id="11" name="Content Placeholder 7">
            <a:extLst>
              <a:ext uri="{FF2B5EF4-FFF2-40B4-BE49-F238E27FC236}">
                <a16:creationId xmlns:a16="http://schemas.microsoft.com/office/drawing/2014/main" id="{A53CB1A5-AE0D-204F-9170-FBED6851C4CE}"/>
              </a:ext>
            </a:extLst>
          </p:cNvPr>
          <p:cNvPicPr>
            <a:picLocks noGrp="1" noChangeAspect="1"/>
          </p:cNvPicPr>
          <p:nvPr>
            <p:ph sz="half" idx="2"/>
          </p:nvPr>
        </p:nvPicPr>
        <p:blipFill>
          <a:blip r:embed="rId2"/>
          <a:stretch>
            <a:fillRect/>
          </a:stretch>
        </p:blipFill>
        <p:spPr>
          <a:xfrm>
            <a:off x="6292571" y="3024554"/>
            <a:ext cx="5029236" cy="1696821"/>
          </a:xfrm>
        </p:spPr>
      </p:pic>
    </p:spTree>
    <p:extLst>
      <p:ext uri="{BB962C8B-B14F-4D97-AF65-F5344CB8AC3E}">
        <p14:creationId xmlns:p14="http://schemas.microsoft.com/office/powerpoint/2010/main" val="4163709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BE8E-5A10-3640-A13C-475CB4FBCD3D}"/>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card</a:t>
            </a:r>
            <a:endParaRPr lang="en-US" dirty="0"/>
          </a:p>
        </p:txBody>
      </p:sp>
      <p:sp>
        <p:nvSpPr>
          <p:cNvPr id="3" name="Content Placeholder 2">
            <a:extLst>
              <a:ext uri="{FF2B5EF4-FFF2-40B4-BE49-F238E27FC236}">
                <a16:creationId xmlns:a16="http://schemas.microsoft.com/office/drawing/2014/main" id="{D666DF2B-CDE2-FD47-AFAE-085F26C9206E}"/>
              </a:ext>
            </a:extLst>
          </p:cNvPr>
          <p:cNvSpPr>
            <a:spLocks noGrp="1"/>
          </p:cNvSpPr>
          <p:nvPr>
            <p:ph sz="half" idx="1"/>
          </p:nvPr>
        </p:nvSpPr>
        <p:spPr>
          <a:xfrm>
            <a:off x="1298448" y="2560320"/>
            <a:ext cx="5102352" cy="3310128"/>
          </a:xfrm>
        </p:spPr>
        <p:txBody>
          <a:bodyPr/>
          <a:lstStyle/>
          <a:p>
            <a:r>
              <a:rPr lang="vi-VN" dirty="0">
                <a:latin typeface="Tahoma" panose="020B0604030504040204" pitchFamily="34" charset="0"/>
                <a:ea typeface="Tahoma" panose="020B0604030504040204" pitchFamily="34" charset="0"/>
                <a:cs typeface="Tahoma" panose="020B0604030504040204" pitchFamily="34" charset="0"/>
              </a:rPr>
              <a:t>Phía bên phải của card chứa danh sách 5 mục có thể được thêm vào card để xem chi tiết hơn.</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Content Placeholder 6">
            <a:extLst>
              <a:ext uri="{FF2B5EF4-FFF2-40B4-BE49-F238E27FC236}">
                <a16:creationId xmlns:a16="http://schemas.microsoft.com/office/drawing/2014/main" id="{698CF20E-3C89-3C47-9BC3-26AD570FFB37}"/>
              </a:ext>
            </a:extLst>
          </p:cNvPr>
          <p:cNvPicPr>
            <a:picLocks noGrp="1" noChangeAspect="1"/>
          </p:cNvPicPr>
          <p:nvPr>
            <p:ph sz="half" idx="2"/>
          </p:nvPr>
        </p:nvPicPr>
        <p:blipFill>
          <a:blip r:embed="rId2"/>
          <a:stretch>
            <a:fillRect/>
          </a:stretch>
        </p:blipFill>
        <p:spPr>
          <a:xfrm>
            <a:off x="6836898" y="2560320"/>
            <a:ext cx="2593385" cy="3457848"/>
          </a:xfrm>
        </p:spPr>
      </p:pic>
      <p:sp>
        <p:nvSpPr>
          <p:cNvPr id="5" name="Rectangle 4">
            <a:extLst>
              <a:ext uri="{FF2B5EF4-FFF2-40B4-BE49-F238E27FC236}">
                <a16:creationId xmlns:a16="http://schemas.microsoft.com/office/drawing/2014/main" id="{9D21F655-FE5E-5B4D-8874-5A0362DA6908}"/>
              </a:ext>
            </a:extLst>
          </p:cNvPr>
          <p:cNvSpPr/>
          <p:nvPr/>
        </p:nvSpPr>
        <p:spPr>
          <a:xfrm>
            <a:off x="669235"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1138747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C591E-D722-9A4A-BEAA-E8AF7277543F}"/>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Chi </a:t>
            </a:r>
            <a:r>
              <a:rPr lang="en-US" dirty="0" err="1">
                <a:latin typeface="Tahoma" panose="020B0604030504040204" pitchFamily="34" charset="0"/>
                <a:ea typeface="Tahoma" panose="020B0604030504040204" pitchFamily="34" charset="0"/>
                <a:cs typeface="Tahoma" panose="020B0604030504040204" pitchFamily="34" charset="0"/>
              </a:rPr>
              <a:t>tiết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về</a:t>
            </a:r>
            <a:r>
              <a:rPr lang="en-US" dirty="0">
                <a:latin typeface="Tahoma" panose="020B0604030504040204" pitchFamily="34" charset="0"/>
                <a:ea typeface="Tahoma" panose="020B0604030504040204" pitchFamily="34" charset="0"/>
                <a:cs typeface="Tahoma" panose="020B0604030504040204" pitchFamily="34" charset="0"/>
              </a:rPr>
              <a:t> card</a:t>
            </a:r>
            <a:endParaRPr lang="en-US" dirty="0"/>
          </a:p>
        </p:txBody>
      </p:sp>
      <p:sp>
        <p:nvSpPr>
          <p:cNvPr id="3" name="Content Placeholder 2">
            <a:extLst>
              <a:ext uri="{FF2B5EF4-FFF2-40B4-BE49-F238E27FC236}">
                <a16:creationId xmlns:a16="http://schemas.microsoft.com/office/drawing/2014/main" id="{D448E0AC-0AE4-114C-A415-1BFFCB41A970}"/>
              </a:ext>
            </a:extLst>
          </p:cNvPr>
          <p:cNvSpPr>
            <a:spLocks noGrp="1"/>
          </p:cNvSpPr>
          <p:nvPr>
            <p:ph sz="half" idx="1"/>
          </p:nvPr>
        </p:nvSpPr>
        <p:spPr/>
        <p:txBody>
          <a:bodyPr/>
          <a:lstStyle/>
          <a:p>
            <a:r>
              <a:rPr lang="vi-VN" dirty="0"/>
              <a:t>Bên dưới phần </a:t>
            </a:r>
            <a:r>
              <a:rPr lang="vi-VN" b="1" dirty="0"/>
              <a:t>”</a:t>
            </a:r>
            <a:r>
              <a:rPr lang="vi-VN" dirty="0"/>
              <a:t>Thêm vào thẻ</a:t>
            </a:r>
            <a:r>
              <a:rPr lang="vi-VN" b="1" dirty="0"/>
              <a:t>” </a:t>
            </a:r>
            <a:r>
              <a:rPr lang="vi-VN" dirty="0"/>
              <a:t>là khu vực ”Thao tác” , bao gồm 5 tùy chọn.</a:t>
            </a:r>
            <a:endParaRPr lang="en-US" dirty="0"/>
          </a:p>
        </p:txBody>
      </p:sp>
      <p:pic>
        <p:nvPicPr>
          <p:cNvPr id="8" name="Content Placeholder 7">
            <a:extLst>
              <a:ext uri="{FF2B5EF4-FFF2-40B4-BE49-F238E27FC236}">
                <a16:creationId xmlns:a16="http://schemas.microsoft.com/office/drawing/2014/main" id="{E8EAE985-8C3A-2547-B40D-5A161EF53731}"/>
              </a:ext>
            </a:extLst>
          </p:cNvPr>
          <p:cNvPicPr>
            <a:picLocks noGrp="1" noChangeAspect="1"/>
          </p:cNvPicPr>
          <p:nvPr>
            <p:ph sz="half" idx="2"/>
          </p:nvPr>
        </p:nvPicPr>
        <p:blipFill>
          <a:blip r:embed="rId2"/>
          <a:stretch>
            <a:fillRect/>
          </a:stretch>
        </p:blipFill>
        <p:spPr>
          <a:xfrm>
            <a:off x="7143255" y="2518307"/>
            <a:ext cx="2464979" cy="3654969"/>
          </a:xfrm>
        </p:spPr>
      </p:pic>
      <p:sp>
        <p:nvSpPr>
          <p:cNvPr id="6" name="Rectangle 5">
            <a:extLst>
              <a:ext uri="{FF2B5EF4-FFF2-40B4-BE49-F238E27FC236}">
                <a16:creationId xmlns:a16="http://schemas.microsoft.com/office/drawing/2014/main" id="{150D3377-8C13-0B40-BF3F-62C7EC7854A8}"/>
              </a:ext>
            </a:extLst>
          </p:cNvPr>
          <p:cNvSpPr/>
          <p:nvPr/>
        </p:nvSpPr>
        <p:spPr>
          <a:xfrm>
            <a:off x="627031" y="612800"/>
            <a:ext cx="3650871" cy="369332"/>
          </a:xfrm>
          <a:prstGeom prst="rect">
            <a:avLst/>
          </a:prstGeom>
        </p:spPr>
        <p:txBody>
          <a:bodyPr wrap="none">
            <a:spAutoFit/>
          </a:bodyPr>
          <a:lstStyle/>
          <a:p>
            <a:pPr marL="342900" indent="-342900">
              <a:buFont typeface="Wingdings" panose="05000000000000000000" pitchFamily="2" charset="2"/>
              <a:buChar char="q"/>
            </a:pPr>
            <a:r>
              <a:rPr lang="en-US" dirty="0" err="1">
                <a:solidFill>
                  <a:schemeClr val="accent5"/>
                </a:solidFill>
                <a:latin typeface="Times New Roman" panose="02020603050405020304" pitchFamily="18" charset="0"/>
                <a:cs typeface="Times New Roman" panose="02020603050405020304" pitchFamily="18" charset="0"/>
              </a:rPr>
              <a:t>Các</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thuật</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ngữ</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cơ</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bản</a:t>
            </a:r>
            <a:r>
              <a:rPr lang="en-US" dirty="0">
                <a:solidFill>
                  <a:schemeClr val="accent5"/>
                </a:solidFill>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trong</a:t>
            </a:r>
            <a:r>
              <a:rPr lang="en-US"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3387100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2A4C-8335-4D9D-ACB8-855A2886054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Teams</a:t>
            </a:r>
          </a:p>
        </p:txBody>
      </p:sp>
      <p:sp>
        <p:nvSpPr>
          <p:cNvPr id="3" name="Content Placeholder 2">
            <a:extLst>
              <a:ext uri="{FF2B5EF4-FFF2-40B4-BE49-F238E27FC236}">
                <a16:creationId xmlns:a16="http://schemas.microsoft.com/office/drawing/2014/main" id="{79AB546D-07BA-48F1-9B62-34C08B466236}"/>
              </a:ext>
            </a:extLst>
          </p:cNvPr>
          <p:cNvSpPr>
            <a:spLocks noGrp="1"/>
          </p:cNvSpPr>
          <p:nvPr>
            <p:ph sz="half" idx="1"/>
          </p:nvPr>
        </p:nvSpPr>
        <p:spPr/>
        <p:txBody>
          <a:bodyPr/>
          <a:lstStyle/>
          <a:p>
            <a:r>
              <a:rPr lang="vi-VN">
                <a:latin typeface="Times New Roman" panose="02020603050405020304" pitchFamily="18" charset="0"/>
                <a:cs typeface="Times New Roman" panose="02020603050405020304" pitchFamily="18" charset="0"/>
              </a:rPr>
              <a:t>Trong ứng dụng Trello, bạn có thể tạo ra những nhóm người dùng gọi là Nhóm mà bạn có thể chỉ định cho các bảng. Điều nay hữu ích trong một tổ chức lớn, nơi mà bạn có những đội nhóm nhỏ hơn cần truy cập vào những danh sách hay thẻ nhất định</a:t>
            </a:r>
            <a:endParaRPr lang="en-US">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04695AA-219D-432F-A1FF-875898437710}"/>
              </a:ext>
            </a:extLst>
          </p:cNvPr>
          <p:cNvPicPr>
            <a:picLocks noGrp="1" noChangeAspect="1"/>
          </p:cNvPicPr>
          <p:nvPr>
            <p:ph sz="half" idx="2"/>
          </p:nvPr>
        </p:nvPicPr>
        <p:blipFill>
          <a:blip r:embed="rId2"/>
          <a:stretch>
            <a:fillRect/>
          </a:stretch>
        </p:blipFill>
        <p:spPr>
          <a:xfrm>
            <a:off x="6885781" y="2560638"/>
            <a:ext cx="3309937" cy="3309937"/>
          </a:xfrm>
        </p:spPr>
      </p:pic>
      <p:sp>
        <p:nvSpPr>
          <p:cNvPr id="7" name="Title 1">
            <a:extLst>
              <a:ext uri="{FF2B5EF4-FFF2-40B4-BE49-F238E27FC236}">
                <a16:creationId xmlns:a16="http://schemas.microsoft.com/office/drawing/2014/main" id="{18C35836-5402-4E80-BF50-904646485B74}"/>
              </a:ext>
            </a:extLst>
          </p:cNvPr>
          <p:cNvSpPr txBox="1">
            <a:spLocks/>
          </p:cNvSpPr>
          <p:nvPr/>
        </p:nvSpPr>
        <p:spPr>
          <a:xfrm>
            <a:off x="-1758645" y="74832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 thuật ngữ cơ cản trong Trello</a:t>
            </a:r>
          </a:p>
        </p:txBody>
      </p:sp>
    </p:spTree>
    <p:extLst>
      <p:ext uri="{BB962C8B-B14F-4D97-AF65-F5344CB8AC3E}">
        <p14:creationId xmlns:p14="http://schemas.microsoft.com/office/powerpoint/2010/main" val="1083856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8" name="Group 37">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9" name="Picture 38">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2" name="Picture 41">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9" name="Straight Connector 43">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60" name="Rectangle 45">
            <a:extLst>
              <a:ext uri="{FF2B5EF4-FFF2-40B4-BE49-F238E27FC236}">
                <a16:creationId xmlns:a16="http://schemas.microsoft.com/office/drawing/2014/main" id="{DDD34390-BB72-482C-8D73-495C13499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47">
            <a:extLst>
              <a:ext uri="{FF2B5EF4-FFF2-40B4-BE49-F238E27FC236}">
                <a16:creationId xmlns:a16="http://schemas.microsoft.com/office/drawing/2014/main" id="{20F7ACBD-1BAA-4CBC-A561-880B5E556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49" name="Picture 48">
              <a:extLst>
                <a:ext uri="{FF2B5EF4-FFF2-40B4-BE49-F238E27FC236}">
                  <a16:creationId xmlns:a16="http://schemas.microsoft.com/office/drawing/2014/main" id="{32C44967-F950-4471-9B8D-9EC21662D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7D87FA17-8CA2-4D2D-A487-23AABEAC8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5699C403-7CD0-4DE9-A035-17312505D1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D905EA4F-1497-42D3-84C9-2E1973BE4F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96325AC-6AE6-43FB-B346-28B9DA0E9318}"/>
              </a:ext>
            </a:extLst>
          </p:cNvPr>
          <p:cNvSpPr>
            <a:spLocks noGrp="1"/>
          </p:cNvSpPr>
          <p:nvPr>
            <p:ph type="title"/>
          </p:nvPr>
        </p:nvSpPr>
        <p:spPr>
          <a:xfrm>
            <a:off x="1105394" y="3840999"/>
            <a:ext cx="9989677" cy="1418630"/>
          </a:xfrm>
        </p:spPr>
        <p:txBody>
          <a:bodyPr vert="horz" lIns="91440" tIns="45720" rIns="91440" bIns="45720" rtlCol="0" anchor="b">
            <a:noAutofit/>
          </a:bodyPr>
          <a:lstStyle/>
          <a:p>
            <a:pPr>
              <a:lnSpc>
                <a:spcPct val="90000"/>
              </a:lnSpc>
            </a:pPr>
            <a:r>
              <a:rPr lang="en-US" sz="2800" dirty="0" err="1">
                <a:latin typeface="Times New Roman" panose="02020603050405020304" pitchFamily="18" charset="0"/>
                <a:cs typeface="Times New Roman" panose="02020603050405020304" pitchFamily="18" charset="0"/>
              </a:rPr>
              <a:t>Ảnh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ngữ</a:t>
            </a:r>
            <a:r>
              <a:rPr lang="en-US" sz="2800" dirty="0">
                <a:latin typeface="Times New Roman" panose="02020603050405020304" pitchFamily="18" charset="0"/>
                <a:cs typeface="Times New Roman" panose="02020603050405020304" pitchFamily="18" charset="0"/>
              </a:rPr>
              <a:t> Teams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Trello</a:t>
            </a:r>
          </a:p>
        </p:txBody>
      </p:sp>
      <p:sp>
        <p:nvSpPr>
          <p:cNvPr id="62" name="Rectangle 53">
            <a:extLst>
              <a:ext uri="{FF2B5EF4-FFF2-40B4-BE49-F238E27FC236}">
                <a16:creationId xmlns:a16="http://schemas.microsoft.com/office/drawing/2014/main" id="{52062B71-C76E-495D-8314-1A1532AC1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F01637-2626-47F3-B011-F0DFC52B86CA}"/>
              </a:ext>
            </a:extLst>
          </p:cNvPr>
          <p:cNvPicPr>
            <a:picLocks noChangeAspect="1"/>
          </p:cNvPicPr>
          <p:nvPr/>
        </p:nvPicPr>
        <p:blipFill rotWithShape="1">
          <a:blip r:embed="rId7"/>
          <a:srcRect t="34517" r="-1" b="4668"/>
          <a:stretch/>
        </p:blipFill>
        <p:spPr>
          <a:xfrm>
            <a:off x="865792" y="1012591"/>
            <a:ext cx="10465709" cy="2832296"/>
          </a:xfrm>
          <a:prstGeom prst="rect">
            <a:avLst/>
          </a:prstGeom>
        </p:spPr>
      </p:pic>
      <p:cxnSp>
        <p:nvCxnSpPr>
          <p:cNvPr id="63" name="Straight Connector 55">
            <a:extLst>
              <a:ext uri="{FF2B5EF4-FFF2-40B4-BE49-F238E27FC236}">
                <a16:creationId xmlns:a16="http://schemas.microsoft.com/office/drawing/2014/main" id="{647A3FF6-0F12-488B-A6E0-44B0E7CA4C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262441"/>
            <a:ext cx="9603727"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itle 1">
            <a:extLst>
              <a:ext uri="{FF2B5EF4-FFF2-40B4-BE49-F238E27FC236}">
                <a16:creationId xmlns:a16="http://schemas.microsoft.com/office/drawing/2014/main" id="{BF8FEA1C-F3A8-4EBC-9FDE-2B9DAA41979C}"/>
              </a:ext>
            </a:extLst>
          </p:cNvPr>
          <p:cNvSpPr txBox="1">
            <a:spLocks/>
          </p:cNvSpPr>
          <p:nvPr/>
        </p:nvSpPr>
        <p:spPr>
          <a:xfrm>
            <a:off x="-1730510" y="681098"/>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dirty="0" err="1">
                <a:solidFill>
                  <a:schemeClr val="accent5"/>
                </a:solidFill>
                <a:latin typeface="Times New Roman" panose="02020603050405020304" pitchFamily="18" charset="0"/>
                <a:cs typeface="Times New Roman" panose="02020603050405020304" pitchFamily="18" charset="0"/>
              </a:rPr>
              <a:t>Các</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thuật</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ngữ</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cơ</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bản</a:t>
            </a:r>
            <a:r>
              <a:rPr lang="en-US" sz="2400" dirty="0">
                <a:solidFill>
                  <a:schemeClr val="accent5"/>
                </a:solidFill>
                <a:latin typeface="Times New Roman" panose="02020603050405020304" pitchFamily="18" charset="0"/>
                <a:cs typeface="Times New Roman" panose="02020603050405020304" pitchFamily="18" charset="0"/>
              </a:rPr>
              <a:t> </a:t>
            </a:r>
            <a:r>
              <a:rPr lang="en-US" sz="2400" dirty="0" err="1">
                <a:solidFill>
                  <a:schemeClr val="accent5"/>
                </a:solidFill>
                <a:latin typeface="Times New Roman" panose="02020603050405020304" pitchFamily="18" charset="0"/>
                <a:cs typeface="Times New Roman" panose="02020603050405020304" pitchFamily="18" charset="0"/>
              </a:rPr>
              <a:t>trong</a:t>
            </a:r>
            <a:r>
              <a:rPr lang="en-US" sz="2400" dirty="0">
                <a:solidFill>
                  <a:schemeClr val="accent5"/>
                </a:solidFill>
                <a:latin typeface="Times New Roman" panose="02020603050405020304" pitchFamily="18" charset="0"/>
                <a:cs typeface="Times New Roman" panose="02020603050405020304" pitchFamily="18" charset="0"/>
              </a:rPr>
              <a:t> Trello</a:t>
            </a:r>
          </a:p>
        </p:txBody>
      </p:sp>
    </p:spTree>
    <p:extLst>
      <p:ext uri="{BB962C8B-B14F-4D97-AF65-F5344CB8AC3E}">
        <p14:creationId xmlns:p14="http://schemas.microsoft.com/office/powerpoint/2010/main" val="2514029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2" name="Picture 2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5" name="Picture 2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7" name="Straight Connector 2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9" name="Rectangle 2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2" name="Picture 3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5" name="Picture 3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B503700-2D0D-4B55-BBEF-677A6BD1F133}"/>
              </a:ext>
            </a:extLst>
          </p:cNvPr>
          <p:cNvSpPr>
            <a:spLocks noGrp="1"/>
          </p:cNvSpPr>
          <p:nvPr>
            <p:ph type="title"/>
          </p:nvPr>
        </p:nvSpPr>
        <p:spPr>
          <a:xfrm>
            <a:off x="7752909" y="1041401"/>
            <a:ext cx="3339387" cy="2345264"/>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Power-Ups</a:t>
            </a:r>
          </a:p>
        </p:txBody>
      </p:sp>
      <p:sp>
        <p:nvSpPr>
          <p:cNvPr id="3" name="Content Placeholder 2">
            <a:extLst>
              <a:ext uri="{FF2B5EF4-FFF2-40B4-BE49-F238E27FC236}">
                <a16:creationId xmlns:a16="http://schemas.microsoft.com/office/drawing/2014/main" id="{57769D8F-8D28-4675-9E0C-65FE39C0A22B}"/>
              </a:ext>
            </a:extLst>
          </p:cNvPr>
          <p:cNvSpPr>
            <a:spLocks noGrp="1"/>
          </p:cNvSpPr>
          <p:nvPr>
            <p:ph idx="1"/>
          </p:nvPr>
        </p:nvSpPr>
        <p:spPr>
          <a:xfrm>
            <a:off x="7999431" y="3657596"/>
            <a:ext cx="3092865" cy="1933463"/>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Trong ứng dụng Trello, các tiện ích bổ sung được gọi với cái tên là Power-Ups</a:t>
            </a:r>
          </a:p>
        </p:txBody>
      </p:sp>
      <p:sp>
        <p:nvSpPr>
          <p:cNvPr id="37" name="Rectangle 3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A72B2DF-FA1E-405F-AA8F-1196F3BCEC77}"/>
              </a:ext>
            </a:extLst>
          </p:cNvPr>
          <p:cNvPicPr>
            <a:picLocks noChangeAspect="1"/>
          </p:cNvPicPr>
          <p:nvPr/>
        </p:nvPicPr>
        <p:blipFill>
          <a:blip r:embed="rId7"/>
          <a:stretch>
            <a:fillRect/>
          </a:stretch>
        </p:blipFill>
        <p:spPr>
          <a:xfrm>
            <a:off x="1412683" y="1705595"/>
            <a:ext cx="5784083" cy="3268006"/>
          </a:xfrm>
          <a:prstGeom prst="rect">
            <a:avLst/>
          </a:prstGeom>
        </p:spPr>
      </p:pic>
      <p:cxnSp>
        <p:nvCxnSpPr>
          <p:cNvPr id="39" name="Straight Connector 3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590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5" name="Picture 24">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8" name="Picture 27">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0" name="Straight Connector 29">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picture containing game&#10;&#10;Description automatically generated">
            <a:extLst>
              <a:ext uri="{FF2B5EF4-FFF2-40B4-BE49-F238E27FC236}">
                <a16:creationId xmlns:a16="http://schemas.microsoft.com/office/drawing/2014/main" id="{774DA648-8DD5-4459-B421-148F99A269C5}"/>
              </a:ext>
            </a:extLst>
          </p:cNvPr>
          <p:cNvPicPr>
            <a:picLocks noChangeAspect="1"/>
          </p:cNvPicPr>
          <p:nvPr/>
        </p:nvPicPr>
        <p:blipFill rotWithShape="1">
          <a:blip r:embed="rId5"/>
          <a:srcRect t="8574" b="16426"/>
          <a:stretch/>
        </p:blipFill>
        <p:spPr>
          <a:xfrm>
            <a:off x="39180" y="29636"/>
            <a:ext cx="12191980" cy="6857990"/>
          </a:xfrm>
          <a:prstGeom prst="rect">
            <a:avLst/>
          </a:prstGeom>
        </p:spPr>
      </p:pic>
      <p:sp>
        <p:nvSpPr>
          <p:cNvPr id="32" name="Rectangle 31">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6">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36" name="Group 35">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37"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39"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8E175252-7187-443D-BCF4-56EAA06727F9}"/>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5000">
                <a:latin typeface="Times New Roman" panose="02020603050405020304" pitchFamily="18" charset="0"/>
                <a:ea typeface="Tahoma" panose="020B0604030504040204" pitchFamily="34" charset="0"/>
                <a:cs typeface="Times New Roman" panose="02020603050405020304" pitchFamily="18" charset="0"/>
              </a:rPr>
              <a:t>Hướng dẫn sử dụng một số chức năng trong Trello</a:t>
            </a:r>
          </a:p>
        </p:txBody>
      </p:sp>
      <p:cxnSp>
        <p:nvCxnSpPr>
          <p:cNvPr id="42" name="Straight Connector 41">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9980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C8BABCA7-C1E0-41BA-A822-5F61251A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7" name="Group 16">
            <a:extLst>
              <a:ext uri="{FF2B5EF4-FFF2-40B4-BE49-F238E27FC236}">
                <a16:creationId xmlns:a16="http://schemas.microsoft.com/office/drawing/2014/main" id="{2E5D6EB5-6FDB-477A-98F5-7409CD537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8" name="Picture 17">
              <a:extLst>
                <a:ext uri="{FF2B5EF4-FFF2-40B4-BE49-F238E27FC236}">
                  <a16:creationId xmlns:a16="http://schemas.microsoft.com/office/drawing/2014/main" id="{5BB75167-5757-4E5F-869B-5A350BF43A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C8338DAE-FFCB-472B-A9EE-77E42FDBD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52B2E0A0-4D94-4C05-97C1-32B5D88A2E8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1" name="Picture 20">
              <a:extLst>
                <a:ext uri="{FF2B5EF4-FFF2-40B4-BE49-F238E27FC236}">
                  <a16:creationId xmlns:a16="http://schemas.microsoft.com/office/drawing/2014/main" id="{A91E75C9-3350-4F0B-993E-89D3DBD76C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a:extLst>
              <a:ext uri="{FF2B5EF4-FFF2-40B4-BE49-F238E27FC236}">
                <a16:creationId xmlns:a16="http://schemas.microsoft.com/office/drawing/2014/main" id="{3CE0A2C7-EC80-42E2-B683-09811B0BD99E}"/>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5000" dirty="0" err="1">
                <a:latin typeface="Times New Roman" panose="02020603050405020304" pitchFamily="18" charset="0"/>
                <a:cs typeface="Times New Roman" panose="02020603050405020304" pitchFamily="18" charset="0"/>
              </a:rPr>
              <a:t>Cách</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tạo</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bảng</a:t>
            </a:r>
            <a:r>
              <a:rPr lang="en-US" sz="5000" dirty="0">
                <a:latin typeface="Times New Roman" panose="02020603050405020304" pitchFamily="18" charset="0"/>
                <a:cs typeface="Times New Roman" panose="02020603050405020304" pitchFamily="18" charset="0"/>
              </a:rPr>
              <a:t>(Board) </a:t>
            </a:r>
            <a:r>
              <a:rPr lang="en-US" sz="5000" dirty="0" err="1">
                <a:latin typeface="Times New Roman" panose="02020603050405020304" pitchFamily="18" charset="0"/>
                <a:cs typeface="Times New Roman" panose="02020603050405020304" pitchFamily="18" charset="0"/>
              </a:rPr>
              <a:t>trong</a:t>
            </a:r>
            <a:r>
              <a:rPr lang="en-US" sz="5000" dirty="0">
                <a:latin typeface="Times New Roman" panose="02020603050405020304" pitchFamily="18" charset="0"/>
                <a:cs typeface="Times New Roman" panose="02020603050405020304" pitchFamily="18" charset="0"/>
              </a:rPr>
              <a:t> Trello</a:t>
            </a:r>
          </a:p>
        </p:txBody>
      </p:sp>
      <p:cxnSp>
        <p:nvCxnSpPr>
          <p:cNvPr id="23" name="Straight Connector 22">
            <a:extLst>
              <a:ext uri="{FF2B5EF4-FFF2-40B4-BE49-F238E27FC236}">
                <a16:creationId xmlns:a16="http://schemas.microsoft.com/office/drawing/2014/main" id="{889FB2CC-C7A1-4A53-A088-636FB487FE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289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53" name="Picture 52">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53">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56" name="Picture 55">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8" name="Straight Connector 57">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63" name="Picture 6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436275F-7448-41BA-A020-FEDCF690C917}"/>
              </a:ext>
            </a:extLst>
          </p:cNvPr>
          <p:cNvSpPr>
            <a:spLocks noGrp="1"/>
          </p:cNvSpPr>
          <p:nvPr>
            <p:ph type="title"/>
          </p:nvPr>
        </p:nvSpPr>
        <p:spPr>
          <a:xfrm>
            <a:off x="777240" y="1582870"/>
            <a:ext cx="4094017" cy="1845237"/>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1</a:t>
            </a:r>
          </a:p>
        </p:txBody>
      </p:sp>
      <p:sp>
        <p:nvSpPr>
          <p:cNvPr id="4" name="Text Placeholder 3">
            <a:extLst>
              <a:ext uri="{FF2B5EF4-FFF2-40B4-BE49-F238E27FC236}">
                <a16:creationId xmlns:a16="http://schemas.microsoft.com/office/drawing/2014/main" id="{6A99DC2F-8C4F-40C5-A8F6-018AD552002C}"/>
              </a:ext>
            </a:extLst>
          </p:cNvPr>
          <p:cNvSpPr>
            <a:spLocks noGrp="1"/>
          </p:cNvSpPr>
          <p:nvPr>
            <p:ph type="body" sz="half" idx="2"/>
          </p:nvPr>
        </p:nvSpPr>
        <p:spPr>
          <a:xfrm>
            <a:off x="887384" y="3768183"/>
            <a:ext cx="4094017" cy="1679620"/>
          </a:xfrm>
        </p:spPr>
        <p:txBody>
          <a:bodyPr vert="horz" lIns="91440" tIns="45720" rIns="91440" bIns="45720" rtlCol="0" anchor="t">
            <a:normAutofit/>
          </a:bodyPr>
          <a:lstStyle/>
          <a:p>
            <a:r>
              <a:rPr lang="en-US" sz="2100" kern="1200" cap="none" dirty="0" err="1">
                <a:solidFill>
                  <a:srgbClr val="000000"/>
                </a:solidFill>
                <a:effectLst/>
                <a:latin typeface="Times New Roman" panose="02020603050405020304" pitchFamily="18" charset="0"/>
                <a:cs typeface="Times New Roman" panose="02020603050405020304" pitchFamily="18" charset="0"/>
              </a:rPr>
              <a:t>Bên</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dưới</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Bảng</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cá</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nhân</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nhấn</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vào</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ô</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có</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nội</a:t>
            </a:r>
            <a:r>
              <a:rPr lang="en-US" sz="2100" kern="1200" cap="none" dirty="0">
                <a:solidFill>
                  <a:srgbClr val="000000"/>
                </a:solidFill>
                <a:effectLst/>
                <a:latin typeface="Times New Roman" panose="02020603050405020304" pitchFamily="18" charset="0"/>
                <a:cs typeface="Times New Roman" panose="02020603050405020304" pitchFamily="18" charset="0"/>
              </a:rPr>
              <a:t> dung “</a:t>
            </a:r>
            <a:r>
              <a:rPr lang="en-US" sz="2100" kern="1200" cap="none" dirty="0" err="1">
                <a:solidFill>
                  <a:srgbClr val="000000"/>
                </a:solidFill>
                <a:effectLst/>
                <a:latin typeface="Times New Roman" panose="02020603050405020304" pitchFamily="18" charset="0"/>
                <a:cs typeface="Times New Roman" panose="02020603050405020304" pitchFamily="18" charset="0"/>
              </a:rPr>
              <a:t>Tạo</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bảng</a:t>
            </a:r>
            <a:r>
              <a:rPr lang="en-US" sz="2100" kern="1200" cap="none" dirty="0">
                <a:solidFill>
                  <a:srgbClr val="000000"/>
                </a:solidFill>
                <a:effectLst/>
                <a:latin typeface="Times New Roman" panose="02020603050405020304" pitchFamily="18" charset="0"/>
                <a:cs typeface="Times New Roman" panose="02020603050405020304" pitchFamily="18" charset="0"/>
              </a:rPr>
              <a:t> </a:t>
            </a:r>
            <a:r>
              <a:rPr lang="en-US" sz="2100" kern="1200" cap="none" dirty="0" err="1">
                <a:solidFill>
                  <a:srgbClr val="000000"/>
                </a:solidFill>
                <a:effectLst/>
                <a:latin typeface="Times New Roman" panose="02020603050405020304" pitchFamily="18" charset="0"/>
                <a:cs typeface="Times New Roman" panose="02020603050405020304" pitchFamily="18" charset="0"/>
              </a:rPr>
              <a:t>m</a:t>
            </a:r>
            <a:r>
              <a:rPr lang="en-US" sz="2100" dirty="0" err="1">
                <a:solidFill>
                  <a:srgbClr val="000000"/>
                </a:solidFill>
                <a:latin typeface="Times New Roman" panose="02020603050405020304" pitchFamily="18" charset="0"/>
                <a:cs typeface="Times New Roman" panose="02020603050405020304" pitchFamily="18" charset="0"/>
              </a:rPr>
              <a:t>ới</a:t>
            </a:r>
            <a:r>
              <a:rPr lang="en-US" sz="2100" dirty="0">
                <a:solidFill>
                  <a:srgbClr val="000000"/>
                </a:solidFill>
                <a:latin typeface="Times New Roman" panose="02020603050405020304" pitchFamily="18" charset="0"/>
                <a:cs typeface="Times New Roman" panose="02020603050405020304" pitchFamily="18" charset="0"/>
              </a:rPr>
              <a:t>”</a:t>
            </a:r>
            <a:endParaRPr lang="en-US" sz="2100" kern="1200" cap="none" dirty="0">
              <a:solidFill>
                <a:srgbClr val="000000"/>
              </a:solidFill>
              <a:effectLst/>
              <a:latin typeface="Times New Roman" panose="02020603050405020304" pitchFamily="18" charset="0"/>
              <a:cs typeface="Times New Roman" panose="02020603050405020304" pitchFamily="18" charset="0"/>
            </a:endParaRPr>
          </a:p>
        </p:txBody>
      </p:sp>
      <p:pic>
        <p:nvPicPr>
          <p:cNvPr id="6" name="Content Placeholder 5" descr="Graphical user interface, application, website&#10;&#10;Description automatically generated">
            <a:extLst>
              <a:ext uri="{FF2B5EF4-FFF2-40B4-BE49-F238E27FC236}">
                <a16:creationId xmlns:a16="http://schemas.microsoft.com/office/drawing/2014/main" id="{52545B4A-FDBC-4328-8E4A-A84EE0309E70}"/>
              </a:ext>
            </a:extLst>
          </p:cNvPr>
          <p:cNvPicPr>
            <a:picLocks noGrp="1" noChangeAspect="1"/>
          </p:cNvPicPr>
          <p:nvPr>
            <p:ph idx="1"/>
          </p:nvPr>
        </p:nvPicPr>
        <p:blipFill>
          <a:blip r:embed="rId8"/>
          <a:stretch>
            <a:fillRect/>
          </a:stretch>
        </p:blipFill>
        <p:spPr>
          <a:xfrm>
            <a:off x="5091545" y="1095375"/>
            <a:ext cx="6111393" cy="4381500"/>
          </a:xfrm>
          <a:prstGeom prst="rect">
            <a:avLst/>
          </a:prstGeom>
          <a:ln w="57150" cmpd="thickThin">
            <a:solidFill>
              <a:srgbClr val="7F7F7F"/>
            </a:solidFill>
            <a:miter lim="800000"/>
          </a:ln>
        </p:spPr>
      </p:pic>
      <p:sp>
        <p:nvSpPr>
          <p:cNvPr id="38" name="Title 1">
            <a:extLst>
              <a:ext uri="{FF2B5EF4-FFF2-40B4-BE49-F238E27FC236}">
                <a16:creationId xmlns:a16="http://schemas.microsoft.com/office/drawing/2014/main" id="{5DC9A0F4-C94C-4A9B-8010-33B7A6FF5B0D}"/>
              </a:ext>
            </a:extLst>
          </p:cNvPr>
          <p:cNvSpPr txBox="1">
            <a:spLocks/>
          </p:cNvSpPr>
          <p:nvPr/>
        </p:nvSpPr>
        <p:spPr>
          <a:xfrm>
            <a:off x="-2046274" y="76762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bảng trong Trello</a:t>
            </a:r>
          </a:p>
        </p:txBody>
      </p:sp>
    </p:spTree>
    <p:extLst>
      <p:ext uri="{BB962C8B-B14F-4D97-AF65-F5344CB8AC3E}">
        <p14:creationId xmlns:p14="http://schemas.microsoft.com/office/powerpoint/2010/main" val="3604321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5" name="Picture 34">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8" name="Picture 37">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0" name="Straight Connector 3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42" name="Rectangle 4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5" name="Picture 4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DA6855C-1837-4077-A01C-468CDA4A1810}"/>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2</a:t>
            </a:r>
          </a:p>
        </p:txBody>
      </p:sp>
      <p:cxnSp>
        <p:nvCxnSpPr>
          <p:cNvPr id="50" name="Straight Connector 4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EB056E17-529A-416C-AC99-DAB040C1F634}"/>
              </a:ext>
            </a:extLst>
          </p:cNvPr>
          <p:cNvSpPr>
            <a:spLocks noGrp="1"/>
          </p:cNvSpPr>
          <p:nvPr>
            <p:ph type="body" sz="half" idx="2"/>
          </p:nvPr>
        </p:nvSpPr>
        <p:spPr>
          <a:xfrm>
            <a:off x="1260057" y="2782294"/>
            <a:ext cx="3660057" cy="1795421"/>
          </a:xfrm>
        </p:spPr>
        <p:txBody>
          <a:bodyPr vert="horz" lIns="91440" tIns="45720" rIns="91440" bIns="45720" rtlCol="0" anchor="t">
            <a:normAutofit/>
          </a:bodyPr>
          <a:lstStyle/>
          <a:p>
            <a:pPr algn="l"/>
            <a:r>
              <a:rPr lang="en-US" sz="2000" dirty="0" err="1">
                <a:solidFill>
                  <a:srgbClr val="262626"/>
                </a:solidFill>
                <a:latin typeface="Times New Roman" panose="02020603050405020304" pitchFamily="18" charset="0"/>
                <a:cs typeface="Times New Roman" panose="02020603050405020304" pitchFamily="18" charset="0"/>
              </a:rPr>
              <a:t>Đặt</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tiêu</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đề</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cho</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bảng</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Ngoài</a:t>
            </a:r>
            <a:r>
              <a:rPr lang="en-US" sz="2000" dirty="0">
                <a:solidFill>
                  <a:srgbClr val="262626"/>
                </a:solidFill>
                <a:latin typeface="Times New Roman" panose="02020603050405020304" pitchFamily="18" charset="0"/>
                <a:cs typeface="Times New Roman" panose="02020603050405020304" pitchFamily="18" charset="0"/>
              </a:rPr>
              <a:t> ra, </a:t>
            </a:r>
            <a:r>
              <a:rPr lang="en-US" sz="2000" dirty="0" err="1">
                <a:solidFill>
                  <a:srgbClr val="262626"/>
                </a:solidFill>
                <a:latin typeface="Times New Roman" panose="02020603050405020304" pitchFamily="18" charset="0"/>
                <a:cs typeface="Times New Roman" panose="02020603050405020304" pitchFamily="18" charset="0"/>
              </a:rPr>
              <a:t>bạn</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cũng</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có</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thể</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thay</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đổi</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màu</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nền</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và</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hoa</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văn</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hiển</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thị</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của</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bảng</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thứ</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mà</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bạn</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có</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thể</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thay</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đổi</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sau</a:t>
            </a:r>
            <a:r>
              <a:rPr lang="en-US" sz="2000" dirty="0">
                <a:solidFill>
                  <a:srgbClr val="262626"/>
                </a:solidFill>
                <a:latin typeface="Times New Roman" panose="02020603050405020304" pitchFamily="18" charset="0"/>
                <a:cs typeface="Times New Roman" panose="02020603050405020304" pitchFamily="18" charset="0"/>
              </a:rPr>
              <a:t> </a:t>
            </a:r>
            <a:r>
              <a:rPr lang="en-US" sz="2000" dirty="0" err="1">
                <a:solidFill>
                  <a:srgbClr val="262626"/>
                </a:solidFill>
                <a:latin typeface="Times New Roman" panose="02020603050405020304" pitchFamily="18" charset="0"/>
                <a:cs typeface="Times New Roman" panose="02020603050405020304" pitchFamily="18" charset="0"/>
              </a:rPr>
              <a:t>này</a:t>
            </a:r>
            <a:endParaRPr lang="en-US" sz="2000" dirty="0">
              <a:solidFill>
                <a:srgbClr val="262626"/>
              </a:solidFill>
              <a:latin typeface="Times New Roman" panose="02020603050405020304" pitchFamily="18" charset="0"/>
              <a:cs typeface="Times New Roman" panose="02020603050405020304" pitchFamily="18" charset="0"/>
            </a:endParaRPr>
          </a:p>
        </p:txBody>
      </p:sp>
      <p:pic>
        <p:nvPicPr>
          <p:cNvPr id="6" name="Content Placeholder 5" descr="Graphical user interface, website&#10;&#10;Description automatically generated">
            <a:extLst>
              <a:ext uri="{FF2B5EF4-FFF2-40B4-BE49-F238E27FC236}">
                <a16:creationId xmlns:a16="http://schemas.microsoft.com/office/drawing/2014/main" id="{052F4CFE-95DE-444F-99B9-3CF58F9A5318}"/>
              </a:ext>
            </a:extLst>
          </p:cNvPr>
          <p:cNvPicPr>
            <a:picLocks noGrp="1" noChangeAspect="1"/>
          </p:cNvPicPr>
          <p:nvPr>
            <p:ph idx="1"/>
          </p:nvPr>
        </p:nvPicPr>
        <p:blipFill rotWithShape="1">
          <a:blip r:embed="rId5"/>
          <a:srcRect l="2798" r="24699" b="1"/>
          <a:stretch/>
        </p:blipFill>
        <p:spPr>
          <a:xfrm>
            <a:off x="5462477" y="1429920"/>
            <a:ext cx="5469466" cy="3998160"/>
          </a:xfrm>
          <a:prstGeom prst="rect">
            <a:avLst/>
          </a:prstGeom>
          <a:ln w="57150" cmpd="thickThin">
            <a:solidFill>
              <a:srgbClr val="7F7F7F"/>
            </a:solidFill>
            <a:miter lim="800000"/>
          </a:ln>
        </p:spPr>
      </p:pic>
      <p:sp>
        <p:nvSpPr>
          <p:cNvPr id="19" name="Title 1">
            <a:extLst>
              <a:ext uri="{FF2B5EF4-FFF2-40B4-BE49-F238E27FC236}">
                <a16:creationId xmlns:a16="http://schemas.microsoft.com/office/drawing/2014/main" id="{6BB9C5EA-1ED0-4B75-AD51-5ECFE61912C0}"/>
              </a:ext>
            </a:extLst>
          </p:cNvPr>
          <p:cNvSpPr txBox="1">
            <a:spLocks/>
          </p:cNvSpPr>
          <p:nvPr/>
        </p:nvSpPr>
        <p:spPr>
          <a:xfrm>
            <a:off x="-2046274" y="76762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bảng trong Trello</a:t>
            </a:r>
          </a:p>
        </p:txBody>
      </p:sp>
    </p:spTree>
    <p:extLst>
      <p:ext uri="{BB962C8B-B14F-4D97-AF65-F5344CB8AC3E}">
        <p14:creationId xmlns:p14="http://schemas.microsoft.com/office/powerpoint/2010/main" val="435239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4090874" y="-173377"/>
            <a:ext cx="6823012" cy="57991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30550-D4C4-445A-8C00-51395A6D2C72}"/>
              </a:ext>
            </a:extLst>
          </p:cNvPr>
          <p:cNvSpPr/>
          <p:nvPr/>
        </p:nvSpPr>
        <p:spPr>
          <a:xfrm>
            <a:off x="4428652" y="730149"/>
            <a:ext cx="5499334" cy="1138773"/>
          </a:xfrm>
          <a:prstGeom prst="rect">
            <a:avLst/>
          </a:prstGeom>
        </p:spPr>
        <p:txBody>
          <a:bodyPr wrap="square">
            <a:spAutoFit/>
          </a:bodyPr>
          <a:lstStyle/>
          <a:p>
            <a:pPr marL="742950" lvl="1" indent="-285750" algn="just">
              <a:buFont typeface="Wingdings" pitchFamily="2" charset="2"/>
              <a:buChar char="l"/>
            </a:pPr>
            <a:r>
              <a:rPr lang="ko-KR" altLang="en-US" sz="3200" b="1" dirty="0">
                <a:ln w="13462">
                  <a:solidFill>
                    <a:schemeClr val="bg1"/>
                  </a:solidFill>
                  <a:prstDash val="solid"/>
                </a:ln>
                <a:solidFill>
                  <a:srgbClr val="FF0000"/>
                </a:solidFill>
                <a:effectLst>
                  <a:outerShdw dist="38100" dir="2700000" algn="bl" rotWithShape="0">
                    <a:schemeClr val="accent5"/>
                  </a:outerShdw>
                </a:effectLst>
              </a:rPr>
              <a:t> </a:t>
            </a:r>
            <a:r>
              <a:rPr lang="vi-VN" dirty="0">
                <a:latin typeface="Times New Roman" panose="02020603050405020304" pitchFamily="18" charset="0"/>
                <a:cs typeface="Times New Roman" panose="02020603050405020304" pitchFamily="18" charset="0"/>
              </a:rPr>
              <a:t>Trello là một </a:t>
            </a:r>
            <a:r>
              <a:rPr lang="vi-VN" b="1" dirty="0">
                <a:latin typeface="Times New Roman" panose="02020603050405020304" pitchFamily="18" charset="0"/>
                <a:cs typeface="Times New Roman" panose="02020603050405020304" pitchFamily="18" charset="0"/>
              </a:rPr>
              <a:t>phần mềm quản lý công việc</a:t>
            </a:r>
            <a:r>
              <a:rPr lang="vi-VN" dirty="0">
                <a:latin typeface="Times New Roman" panose="02020603050405020304" pitchFamily="18" charset="0"/>
                <a:cs typeface="Times New Roman" panose="02020603050405020304" pitchFamily="18" charset="0"/>
              </a:rPr>
              <a:t>,  Bạn có thể sử dụng nó để sắp xếp các thẻ ghim vào trong các danh sách khác nhau</a:t>
            </a:r>
            <a:endParaRPr lang="en-US" altLang="ko-KR" sz="2400" b="1" dirty="0">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1B164F0-2ED5-46A8-ABBA-733F87E1C653}"/>
              </a:ext>
            </a:extLst>
          </p:cNvPr>
          <p:cNvSpPr/>
          <p:nvPr/>
        </p:nvSpPr>
        <p:spPr>
          <a:xfrm>
            <a:off x="4943872" y="2053588"/>
            <a:ext cx="4896544" cy="1415772"/>
          </a:xfrm>
          <a:prstGeom prst="rect">
            <a:avLst/>
          </a:prstGeom>
        </p:spPr>
        <p:txBody>
          <a:bodyPr wrap="square">
            <a:spAutoFit/>
          </a:bodyPr>
          <a:lstStyle/>
          <a:p>
            <a:pPr marL="285750" indent="-285750" algn="just">
              <a:buFont typeface="Wingdings" pitchFamily="2" charset="2"/>
              <a:buChar char="l"/>
            </a:pPr>
            <a:r>
              <a:rPr lang="ko-KR" altLang="en-US" sz="3200" b="1" dirty="0">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Các thẻ ghim đó có thể là nhiệm vụ, ghi chú, dự án, file chia sẻ hoặc bất cứ những gì khác giúp nhóm của bạn hoạt động “teamwork” tốt hơn</a:t>
            </a:r>
            <a:endParaRPr lang="en-US" altLang="ko-KR" sz="2400" b="1" dirty="0">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C7A7A4A-98A8-4226-BE02-CAB3B33E93B2}"/>
              </a:ext>
            </a:extLst>
          </p:cNvPr>
          <p:cNvSpPr/>
          <p:nvPr/>
        </p:nvSpPr>
        <p:spPr>
          <a:xfrm>
            <a:off x="913692" y="856005"/>
            <a:ext cx="3644255" cy="830997"/>
          </a:xfrm>
          <a:prstGeom prst="rect">
            <a:avLst/>
          </a:prstGeom>
        </p:spPr>
        <p:txBody>
          <a:bodyPr wrap="square">
            <a:spAutoFit/>
          </a:bodyPr>
          <a:lstStyle/>
          <a:p>
            <a:r>
              <a:rPr lang="en-US" sz="4800">
                <a:latin typeface="Times New Roman" panose="02020603050405020304" pitchFamily="18" charset="0"/>
                <a:cs typeface="Times New Roman" panose="02020603050405020304" pitchFamily="18" charset="0"/>
              </a:rPr>
              <a:t>Trello là gì ?</a:t>
            </a:r>
            <a:endParaRPr lang="en-US" sz="4800"/>
          </a:p>
        </p:txBody>
      </p:sp>
    </p:spTree>
    <p:extLst>
      <p:ext uri="{BB962C8B-B14F-4D97-AF65-F5344CB8AC3E}">
        <p14:creationId xmlns:p14="http://schemas.microsoft.com/office/powerpoint/2010/main" val="6119522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5" name="Picture 3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8" name="Picture 3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0" name="Straight Connector 3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5" name="Picture 44">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9C93AE6-0EBD-4C82-BAE8-69E49B77ECB8}"/>
              </a:ext>
            </a:extLst>
          </p:cNvPr>
          <p:cNvSpPr>
            <a:spLocks noGrp="1"/>
          </p:cNvSpPr>
          <p:nvPr>
            <p:ph type="title"/>
          </p:nvPr>
        </p:nvSpPr>
        <p:spPr>
          <a:xfrm>
            <a:off x="1020645" y="1853535"/>
            <a:ext cx="4094017" cy="1562433"/>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3</a:t>
            </a:r>
          </a:p>
        </p:txBody>
      </p:sp>
      <p:sp>
        <p:nvSpPr>
          <p:cNvPr id="4" name="Text Placeholder 3">
            <a:extLst>
              <a:ext uri="{FF2B5EF4-FFF2-40B4-BE49-F238E27FC236}">
                <a16:creationId xmlns:a16="http://schemas.microsoft.com/office/drawing/2014/main" id="{34A2545E-FA99-4755-AEDB-A0800330B311}"/>
              </a:ext>
            </a:extLst>
          </p:cNvPr>
          <p:cNvSpPr>
            <a:spLocks noGrp="1"/>
          </p:cNvSpPr>
          <p:nvPr>
            <p:ph type="body" sz="half" idx="2"/>
          </p:nvPr>
        </p:nvSpPr>
        <p:spPr>
          <a:xfrm>
            <a:off x="1081246" y="3484746"/>
            <a:ext cx="4094017" cy="1679620"/>
          </a:xfrm>
        </p:spPr>
        <p:txBody>
          <a:bodyPr vert="horz" lIns="91440" tIns="45720" rIns="91440" bIns="45720" rtlCol="0" anchor="t">
            <a:normAutofit/>
          </a:bodyPr>
          <a:lstStyle/>
          <a:p>
            <a:pPr algn="l"/>
            <a:r>
              <a:rPr lang="en-US" sz="2100" kern="1200" cap="none">
                <a:solidFill>
                  <a:srgbClr val="000000"/>
                </a:solidFill>
                <a:effectLst/>
                <a:latin typeface="Times New Roman" panose="02020603050405020304" pitchFamily="18" charset="0"/>
                <a:cs typeface="Times New Roman" panose="02020603050405020304" pitchFamily="18" charset="0"/>
              </a:rPr>
              <a:t>Nếu bạn có nhiều nhóm, hãy lựa chọn chính xác nhóm mà bạn muốn cấp quyền truy cập vào bảng</a:t>
            </a:r>
          </a:p>
        </p:txBody>
      </p:sp>
      <p:pic>
        <p:nvPicPr>
          <p:cNvPr id="6" name="Content Placeholder 5" descr="Graphical user interface, application&#10;&#10;Description automatically generated">
            <a:extLst>
              <a:ext uri="{FF2B5EF4-FFF2-40B4-BE49-F238E27FC236}">
                <a16:creationId xmlns:a16="http://schemas.microsoft.com/office/drawing/2014/main" id="{0A23EC12-EC57-49F1-8A1E-35EFAF0D012F}"/>
              </a:ext>
            </a:extLst>
          </p:cNvPr>
          <p:cNvPicPr>
            <a:picLocks noGrp="1" noChangeAspect="1"/>
          </p:cNvPicPr>
          <p:nvPr>
            <p:ph idx="1"/>
          </p:nvPr>
        </p:nvPicPr>
        <p:blipFill>
          <a:blip r:embed="rId7"/>
          <a:stretch>
            <a:fillRect/>
          </a:stretch>
        </p:blipFill>
        <p:spPr>
          <a:xfrm>
            <a:off x="5418668" y="1870200"/>
            <a:ext cx="5469466" cy="3117596"/>
          </a:xfrm>
          <a:prstGeom prst="rect">
            <a:avLst/>
          </a:prstGeom>
          <a:ln w="57150" cmpd="thickThin">
            <a:solidFill>
              <a:srgbClr val="7F7F7F"/>
            </a:solidFill>
            <a:miter lim="800000"/>
          </a:ln>
        </p:spPr>
      </p:pic>
      <p:sp>
        <p:nvSpPr>
          <p:cNvPr id="18" name="Title 1">
            <a:extLst>
              <a:ext uri="{FF2B5EF4-FFF2-40B4-BE49-F238E27FC236}">
                <a16:creationId xmlns:a16="http://schemas.microsoft.com/office/drawing/2014/main" id="{8509B30B-98CE-4F89-B83D-5A08BF6582E6}"/>
              </a:ext>
            </a:extLst>
          </p:cNvPr>
          <p:cNvSpPr txBox="1">
            <a:spLocks/>
          </p:cNvSpPr>
          <p:nvPr/>
        </p:nvSpPr>
        <p:spPr>
          <a:xfrm>
            <a:off x="-2046274" y="76762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bảng trong Trello</a:t>
            </a:r>
          </a:p>
        </p:txBody>
      </p:sp>
    </p:spTree>
    <p:extLst>
      <p:ext uri="{BB962C8B-B14F-4D97-AF65-F5344CB8AC3E}">
        <p14:creationId xmlns:p14="http://schemas.microsoft.com/office/powerpoint/2010/main" val="2663066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EC7EEB1-AF3C-41A8-BF45-2D342AE69363}"/>
              </a:ext>
            </a:extLst>
          </p:cNvPr>
          <p:cNvSpPr>
            <a:spLocks noGrp="1"/>
          </p:cNvSpPr>
          <p:nvPr>
            <p:ph type="title"/>
          </p:nvPr>
        </p:nvSpPr>
        <p:spPr>
          <a:xfrm>
            <a:off x="780469" y="1984889"/>
            <a:ext cx="4314305" cy="2552247"/>
          </a:xfrm>
        </p:spPr>
        <p:txBody>
          <a:bodyPr vert="horz" lIns="91440" tIns="45720" rIns="91440" bIns="45720" rtlCol="0" anchor="b">
            <a:noAutofit/>
          </a:bodyPr>
          <a:lstStyle/>
          <a:p>
            <a:r>
              <a:rPr lang="en-US" sz="5400" dirty="0" err="1">
                <a:solidFill>
                  <a:srgbClr val="262626"/>
                </a:solidFill>
                <a:latin typeface="Times New Roman" panose="02020603050405020304" pitchFamily="18" charset="0"/>
                <a:cs typeface="Times New Roman" panose="02020603050405020304" pitchFamily="18" charset="0"/>
              </a:rPr>
              <a:t>Cách</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tạo</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danh</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sách</a:t>
            </a:r>
            <a:r>
              <a:rPr lang="en-US" sz="5400" dirty="0">
                <a:solidFill>
                  <a:srgbClr val="262626"/>
                </a:solidFill>
                <a:latin typeface="Times New Roman" panose="02020603050405020304" pitchFamily="18" charset="0"/>
                <a:cs typeface="Times New Roman" panose="02020603050405020304" pitchFamily="18" charset="0"/>
              </a:rPr>
              <a:t>(List) </a:t>
            </a:r>
            <a:r>
              <a:rPr lang="en-US" sz="5400" dirty="0" err="1">
                <a:solidFill>
                  <a:srgbClr val="262626"/>
                </a:solidFill>
                <a:latin typeface="Times New Roman" panose="02020603050405020304" pitchFamily="18" charset="0"/>
                <a:cs typeface="Times New Roman" panose="02020603050405020304" pitchFamily="18" charset="0"/>
              </a:rPr>
              <a:t>trong</a:t>
            </a:r>
            <a:r>
              <a:rPr lang="en-US" sz="5400" dirty="0">
                <a:solidFill>
                  <a:srgbClr val="262626"/>
                </a:solidFill>
                <a:latin typeface="Times New Roman" panose="02020603050405020304" pitchFamily="18" charset="0"/>
                <a:cs typeface="Times New Roman" panose="02020603050405020304" pitchFamily="18" charset="0"/>
              </a:rPr>
              <a:t> Trello</a:t>
            </a:r>
          </a:p>
        </p:txBody>
      </p:sp>
      <p:pic>
        <p:nvPicPr>
          <p:cNvPr id="4" name="Picture 3" descr="A picture containing game&#10;&#10;Description automatically generated">
            <a:extLst>
              <a:ext uri="{FF2B5EF4-FFF2-40B4-BE49-F238E27FC236}">
                <a16:creationId xmlns:a16="http://schemas.microsoft.com/office/drawing/2014/main" id="{E2BD7B08-3C7E-4691-8AEB-F9FE2A8C4C50}"/>
              </a:ext>
            </a:extLst>
          </p:cNvPr>
          <p:cNvPicPr>
            <a:picLocks noChangeAspect="1"/>
          </p:cNvPicPr>
          <p:nvPr/>
        </p:nvPicPr>
        <p:blipFill>
          <a:blip r:embed="rId7"/>
          <a:stretch>
            <a:fillRect/>
          </a:stretch>
        </p:blipFill>
        <p:spPr>
          <a:xfrm>
            <a:off x="5418668" y="1377949"/>
            <a:ext cx="5469466"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9282388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0" name="Picture 7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1" name="Rectangle 8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3" name="Picture 8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85" name="Straight Connector 8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87" name="Rectangle 86">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0" name="Picture 89">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1" name="Rectangle 90">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92" name="Picture 91">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93" name="Picture 92">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1F51F59-F031-4F2C-8975-E90D3AF62007}"/>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1</a:t>
            </a:r>
          </a:p>
        </p:txBody>
      </p:sp>
      <p:cxnSp>
        <p:nvCxnSpPr>
          <p:cNvPr id="95" name="Straight Connector 94">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D339BD6-828C-43D5-BCDD-4FA83F80B161}"/>
              </a:ext>
            </a:extLst>
          </p:cNvPr>
          <p:cNvSpPr>
            <a:spLocks noGrp="1"/>
          </p:cNvSpPr>
          <p:nvPr>
            <p:ph sz="half" idx="1"/>
          </p:nvPr>
        </p:nvSpPr>
        <p:spPr>
          <a:xfrm>
            <a:off x="1295401" y="2493774"/>
            <a:ext cx="3660057" cy="3382094"/>
          </a:xfrm>
        </p:spPr>
        <p:txBody>
          <a:bodyPr vert="horz" lIns="91440" tIns="45720" rIns="91440" bIns="45720" rtlCol="0" anchor="t">
            <a:normAutofit/>
          </a:bodyPr>
          <a:lstStyle/>
          <a:p>
            <a:r>
              <a:rPr lang="en-US" sz="2000">
                <a:solidFill>
                  <a:srgbClr val="262626"/>
                </a:solidFill>
                <a:latin typeface="Times New Roman" panose="02020603050405020304" pitchFamily="18" charset="0"/>
                <a:cs typeface="Times New Roman" panose="02020603050405020304" pitchFamily="18" charset="0"/>
              </a:rPr>
              <a:t>Mở bảng mà bạn muốn tạo danh sách mới. Ở phía bên phải của danh sách (hoặc ngay bên dưới tên của bảng nếu như bạn chưa có bất kỳ một danh sách nào), nhấn vào nút Thêm danh sách khác</a:t>
            </a:r>
          </a:p>
        </p:txBody>
      </p:sp>
      <p:pic>
        <p:nvPicPr>
          <p:cNvPr id="16" name="Content Placeholder 15" descr="Graphical user interface&#10;&#10;Description automatically generated">
            <a:extLst>
              <a:ext uri="{FF2B5EF4-FFF2-40B4-BE49-F238E27FC236}">
                <a16:creationId xmlns:a16="http://schemas.microsoft.com/office/drawing/2014/main" id="{79BF5908-F15F-4B29-807B-30B248369F11}"/>
              </a:ext>
            </a:extLst>
          </p:cNvPr>
          <p:cNvPicPr>
            <a:picLocks noGrp="1" noChangeAspect="1"/>
          </p:cNvPicPr>
          <p:nvPr>
            <p:ph sz="half" idx="2"/>
          </p:nvPr>
        </p:nvPicPr>
        <p:blipFill>
          <a:blip r:embed="rId5"/>
          <a:stretch>
            <a:fillRect/>
          </a:stretch>
        </p:blipFill>
        <p:spPr>
          <a:xfrm>
            <a:off x="5334001" y="1336929"/>
            <a:ext cx="5469466" cy="4184141"/>
          </a:xfrm>
          <a:prstGeom prst="rect">
            <a:avLst/>
          </a:prstGeom>
          <a:ln w="57150" cmpd="thickThin">
            <a:solidFill>
              <a:srgbClr val="7F7F7F"/>
            </a:solidFill>
            <a:miter lim="800000"/>
          </a:ln>
        </p:spPr>
      </p:pic>
      <p:sp>
        <p:nvSpPr>
          <p:cNvPr id="30" name="Title 1">
            <a:extLst>
              <a:ext uri="{FF2B5EF4-FFF2-40B4-BE49-F238E27FC236}">
                <a16:creationId xmlns:a16="http://schemas.microsoft.com/office/drawing/2014/main" id="{1D93D3EC-756D-4727-AB77-2F20AC1BFE8D}"/>
              </a:ext>
            </a:extLst>
          </p:cNvPr>
          <p:cNvSpPr txBox="1">
            <a:spLocks/>
          </p:cNvSpPr>
          <p:nvPr/>
        </p:nvSpPr>
        <p:spPr>
          <a:xfrm>
            <a:off x="-1782324" y="774869"/>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danh sách trong Trello</a:t>
            </a:r>
          </a:p>
        </p:txBody>
      </p:sp>
    </p:spTree>
    <p:extLst>
      <p:ext uri="{BB962C8B-B14F-4D97-AF65-F5344CB8AC3E}">
        <p14:creationId xmlns:p14="http://schemas.microsoft.com/office/powerpoint/2010/main" val="1833515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1" name="Picture 3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4" name="Picture 3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6" name="Straight Connector 3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 name="Picture 4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25C6038-3DB5-41EE-BD79-CEB0AC5322EC}"/>
              </a:ext>
            </a:extLst>
          </p:cNvPr>
          <p:cNvSpPr>
            <a:spLocks noGrp="1"/>
          </p:cNvSpPr>
          <p:nvPr>
            <p:ph type="title"/>
          </p:nvPr>
        </p:nvSpPr>
        <p:spPr>
          <a:xfrm>
            <a:off x="1020644" y="1944105"/>
            <a:ext cx="4094017" cy="1131778"/>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2</a:t>
            </a:r>
          </a:p>
        </p:txBody>
      </p:sp>
      <p:sp>
        <p:nvSpPr>
          <p:cNvPr id="3" name="Content Placeholder 2">
            <a:extLst>
              <a:ext uri="{FF2B5EF4-FFF2-40B4-BE49-F238E27FC236}">
                <a16:creationId xmlns:a16="http://schemas.microsoft.com/office/drawing/2014/main" id="{C57893A9-1D99-407B-8492-75923D4DE584}"/>
              </a:ext>
            </a:extLst>
          </p:cNvPr>
          <p:cNvSpPr>
            <a:spLocks noGrp="1"/>
          </p:cNvSpPr>
          <p:nvPr>
            <p:ph sz="half" idx="1"/>
          </p:nvPr>
        </p:nvSpPr>
        <p:spPr>
          <a:xfrm>
            <a:off x="1020645" y="3402492"/>
            <a:ext cx="4094017" cy="1131777"/>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Đặt tên cho danh sách, sau đó nhấn “Thêm danh sách”</a:t>
            </a:r>
          </a:p>
        </p:txBody>
      </p:sp>
      <p:pic>
        <p:nvPicPr>
          <p:cNvPr id="9" name="Content Placeholder 8" descr="Graphical user interface, text, application, chat or text message&#10;&#10;Description automatically generated">
            <a:extLst>
              <a:ext uri="{FF2B5EF4-FFF2-40B4-BE49-F238E27FC236}">
                <a16:creationId xmlns:a16="http://schemas.microsoft.com/office/drawing/2014/main" id="{1DFD1A1F-E90D-4949-B803-D1146E4AF4BA}"/>
              </a:ext>
            </a:extLst>
          </p:cNvPr>
          <p:cNvPicPr>
            <a:picLocks noGrp="1" noChangeAspect="1"/>
          </p:cNvPicPr>
          <p:nvPr>
            <p:ph sz="half" idx="2"/>
          </p:nvPr>
        </p:nvPicPr>
        <p:blipFill>
          <a:blip r:embed="rId8"/>
          <a:stretch>
            <a:fillRect/>
          </a:stretch>
        </p:blipFill>
        <p:spPr>
          <a:xfrm>
            <a:off x="5418668" y="1753974"/>
            <a:ext cx="5469466" cy="3350048"/>
          </a:xfrm>
          <a:prstGeom prst="rect">
            <a:avLst/>
          </a:prstGeom>
          <a:ln w="57150" cmpd="thickThin">
            <a:solidFill>
              <a:srgbClr val="7F7F7F"/>
            </a:solidFill>
            <a:miter lim="800000"/>
          </a:ln>
        </p:spPr>
      </p:pic>
      <p:sp>
        <p:nvSpPr>
          <p:cNvPr id="20" name="Title 1">
            <a:extLst>
              <a:ext uri="{FF2B5EF4-FFF2-40B4-BE49-F238E27FC236}">
                <a16:creationId xmlns:a16="http://schemas.microsoft.com/office/drawing/2014/main" id="{4D190DDC-6698-42C4-88CE-9DAF12104BB5}"/>
              </a:ext>
            </a:extLst>
          </p:cNvPr>
          <p:cNvSpPr txBox="1">
            <a:spLocks/>
          </p:cNvSpPr>
          <p:nvPr/>
        </p:nvSpPr>
        <p:spPr>
          <a:xfrm>
            <a:off x="-1782324" y="774869"/>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danh sách trong Trello</a:t>
            </a:r>
          </a:p>
        </p:txBody>
      </p:sp>
    </p:spTree>
    <p:extLst>
      <p:ext uri="{BB962C8B-B14F-4D97-AF65-F5344CB8AC3E}">
        <p14:creationId xmlns:p14="http://schemas.microsoft.com/office/powerpoint/2010/main" val="4159939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9" name="Picture 3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2" name="Picture 4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4" name="Straight Connector 4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9" name="Picture 48">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F345C38-5A01-416E-AE9D-58A31DF94455}"/>
              </a:ext>
            </a:extLst>
          </p:cNvPr>
          <p:cNvSpPr>
            <a:spLocks noGrp="1"/>
          </p:cNvSpPr>
          <p:nvPr>
            <p:ph type="title"/>
          </p:nvPr>
        </p:nvSpPr>
        <p:spPr>
          <a:xfrm>
            <a:off x="1351863" y="1723021"/>
            <a:ext cx="4094017" cy="1515299"/>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3</a:t>
            </a:r>
          </a:p>
        </p:txBody>
      </p:sp>
      <p:sp>
        <p:nvSpPr>
          <p:cNvPr id="3" name="Content Placeholder 2">
            <a:extLst>
              <a:ext uri="{FF2B5EF4-FFF2-40B4-BE49-F238E27FC236}">
                <a16:creationId xmlns:a16="http://schemas.microsoft.com/office/drawing/2014/main" id="{0C9B6559-9053-4455-87E6-737FBE2F7CEC}"/>
              </a:ext>
            </a:extLst>
          </p:cNvPr>
          <p:cNvSpPr>
            <a:spLocks noGrp="1"/>
          </p:cNvSpPr>
          <p:nvPr>
            <p:ph sz="half" idx="1"/>
          </p:nvPr>
        </p:nvSpPr>
        <p:spPr>
          <a:xfrm>
            <a:off x="1390550" y="3445347"/>
            <a:ext cx="4094017" cy="1679620"/>
          </a:xfrm>
        </p:spPr>
        <p:txBody>
          <a:bodyPr vert="horz" lIns="91440" tIns="45720" rIns="91440" bIns="45720" rtlCol="0" anchor="t">
            <a:noAutofit/>
          </a:bodyPr>
          <a:lstStyle/>
          <a:p>
            <a:pPr marL="0" indent="0" algn="ctr">
              <a:buNone/>
            </a:pPr>
            <a:r>
              <a:rPr lang="en-US" sz="2000" kern="1200" cap="none" dirty="0" err="1">
                <a:solidFill>
                  <a:srgbClr val="000000"/>
                </a:solidFill>
                <a:effectLst/>
                <a:latin typeface="Times New Roman" panose="02020603050405020304" pitchFamily="18" charset="0"/>
                <a:cs typeface="Times New Roman" panose="02020603050405020304" pitchFamily="18" charset="0"/>
              </a:rPr>
              <a:t>Ở</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bên</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dưới</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của</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danh</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sách</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bạn</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sẽ</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nhìn</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thấy</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một</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nút</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để</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thêm</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các</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thẻ</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ghi</a:t>
            </a:r>
            <a:r>
              <a:rPr lang="en-US" sz="2000" kern="1200" cap="none" dirty="0">
                <a:solidFill>
                  <a:srgbClr val="000000"/>
                </a:solidFill>
                <a:effectLst/>
                <a:latin typeface="Times New Roman" panose="02020603050405020304" pitchFamily="18" charset="0"/>
                <a:cs typeface="Times New Roman" panose="02020603050405020304" pitchFamily="18" charset="0"/>
              </a:rPr>
              <a:t> </a:t>
            </a:r>
            <a:r>
              <a:rPr lang="en-US" sz="2000" kern="1200" cap="none" dirty="0" err="1">
                <a:solidFill>
                  <a:srgbClr val="000000"/>
                </a:solidFill>
                <a:effectLst/>
                <a:latin typeface="Times New Roman" panose="02020603050405020304" pitchFamily="18" charset="0"/>
                <a:cs typeface="Times New Roman" panose="02020603050405020304" pitchFamily="18" charset="0"/>
              </a:rPr>
              <a:t>chú</a:t>
            </a:r>
            <a:r>
              <a:rPr lang="en-US" sz="2000" kern="1200" cap="none" dirty="0">
                <a:solidFill>
                  <a:srgbClr val="000000"/>
                </a:solidFill>
                <a:effectLst/>
                <a:latin typeface="Times New Roman" panose="02020603050405020304" pitchFamily="18" charset="0"/>
                <a:cs typeface="Times New Roman" panose="02020603050405020304" pitchFamily="18" charset="0"/>
              </a:rPr>
              <a:t> (Cards).</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FBA4EB76-B5B5-4CAF-9F90-37F2DBD9B0C3}"/>
              </a:ext>
            </a:extLst>
          </p:cNvPr>
          <p:cNvPicPr>
            <a:picLocks noGrp="1" noChangeAspect="1"/>
          </p:cNvPicPr>
          <p:nvPr>
            <p:ph sz="half" idx="2"/>
          </p:nvPr>
        </p:nvPicPr>
        <p:blipFill rotWithShape="1">
          <a:blip r:embed="rId7"/>
          <a:srcRect r="2" b="6347"/>
          <a:stretch/>
        </p:blipFill>
        <p:spPr>
          <a:xfrm>
            <a:off x="6585816" y="982131"/>
            <a:ext cx="3135170" cy="4893735"/>
          </a:xfrm>
          <a:prstGeom prst="rect">
            <a:avLst/>
          </a:prstGeom>
          <a:ln w="57150" cmpd="thickThin">
            <a:solidFill>
              <a:srgbClr val="7F7F7F"/>
            </a:solidFill>
            <a:miter lim="800000"/>
          </a:ln>
        </p:spPr>
      </p:pic>
      <p:sp>
        <p:nvSpPr>
          <p:cNvPr id="18" name="Title 1">
            <a:extLst>
              <a:ext uri="{FF2B5EF4-FFF2-40B4-BE49-F238E27FC236}">
                <a16:creationId xmlns:a16="http://schemas.microsoft.com/office/drawing/2014/main" id="{F77BFF52-D423-494F-8854-9916E76CB77C}"/>
              </a:ext>
            </a:extLst>
          </p:cNvPr>
          <p:cNvSpPr txBox="1">
            <a:spLocks/>
          </p:cNvSpPr>
          <p:nvPr/>
        </p:nvSpPr>
        <p:spPr>
          <a:xfrm>
            <a:off x="-1782324" y="774869"/>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danh sách trong Trello</a:t>
            </a:r>
          </a:p>
        </p:txBody>
      </p:sp>
    </p:spTree>
    <p:extLst>
      <p:ext uri="{BB962C8B-B14F-4D97-AF65-F5344CB8AC3E}">
        <p14:creationId xmlns:p14="http://schemas.microsoft.com/office/powerpoint/2010/main" val="2909903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3" name="Picture 62">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6" name="Picture 65">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68" name="Straight Connector 67">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3" name="Picture 7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4" name="Rectangle 7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6" name="Picture 7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9B7F7FB-7AAB-4603-BF2C-305D65890B56}"/>
              </a:ext>
            </a:extLst>
          </p:cNvPr>
          <p:cNvSpPr>
            <a:spLocks noGrp="1"/>
          </p:cNvSpPr>
          <p:nvPr>
            <p:ph type="title"/>
          </p:nvPr>
        </p:nvSpPr>
        <p:spPr>
          <a:xfrm>
            <a:off x="1020645" y="2015259"/>
            <a:ext cx="4094017" cy="2823880"/>
          </a:xfrm>
        </p:spPr>
        <p:txBody>
          <a:bodyPr vert="horz" lIns="91440" tIns="45720" rIns="91440" bIns="45720" rtlCol="0" anchor="b">
            <a:normAutofit fontScale="90000"/>
          </a:bodyPr>
          <a:lstStyle/>
          <a:p>
            <a:r>
              <a:rPr lang="en-US" sz="5400" dirty="0" err="1">
                <a:solidFill>
                  <a:srgbClr val="262626"/>
                </a:solidFill>
                <a:latin typeface="Times New Roman" panose="02020603050405020304" pitchFamily="18" charset="0"/>
                <a:cs typeface="Times New Roman" panose="02020603050405020304" pitchFamily="18" charset="0"/>
              </a:rPr>
              <a:t>Cách</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tạo</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thẻ</a:t>
            </a:r>
            <a:r>
              <a:rPr lang="en-US" sz="5400" dirty="0">
                <a:solidFill>
                  <a:srgbClr val="262626"/>
                </a:solidFill>
                <a:latin typeface="Times New Roman" panose="02020603050405020304" pitchFamily="18" charset="0"/>
                <a:cs typeface="Times New Roman" panose="02020603050405020304" pitchFamily="18" charset="0"/>
              </a:rPr>
              <a:t>(card) </a:t>
            </a:r>
            <a:r>
              <a:rPr lang="en-US" sz="5400" dirty="0" err="1">
                <a:solidFill>
                  <a:srgbClr val="262626"/>
                </a:solidFill>
                <a:latin typeface="Times New Roman" panose="02020603050405020304" pitchFamily="18" charset="0"/>
                <a:cs typeface="Times New Roman" panose="02020603050405020304" pitchFamily="18" charset="0"/>
              </a:rPr>
              <a:t>ghi</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chú</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trong</a:t>
            </a:r>
            <a:r>
              <a:rPr lang="en-US" sz="5400" dirty="0">
                <a:solidFill>
                  <a:srgbClr val="262626"/>
                </a:solidFill>
                <a:latin typeface="Times New Roman" panose="02020603050405020304" pitchFamily="18" charset="0"/>
                <a:cs typeface="Times New Roman" panose="02020603050405020304" pitchFamily="18" charset="0"/>
              </a:rPr>
              <a:t> Trello </a:t>
            </a:r>
          </a:p>
        </p:txBody>
      </p:sp>
      <p:pic>
        <p:nvPicPr>
          <p:cNvPr id="5" name="Picture 4" descr="A picture containing game&#10;&#10;Description automatically generated">
            <a:extLst>
              <a:ext uri="{FF2B5EF4-FFF2-40B4-BE49-F238E27FC236}">
                <a16:creationId xmlns:a16="http://schemas.microsoft.com/office/drawing/2014/main" id="{73E5C3FE-D606-4122-8547-A7CCB1E4FBB5}"/>
              </a:ext>
            </a:extLst>
          </p:cNvPr>
          <p:cNvPicPr>
            <a:picLocks noChangeAspect="1"/>
          </p:cNvPicPr>
          <p:nvPr/>
        </p:nvPicPr>
        <p:blipFill>
          <a:blip r:embed="rId7"/>
          <a:stretch>
            <a:fillRect/>
          </a:stretch>
        </p:blipFill>
        <p:spPr>
          <a:xfrm>
            <a:off x="5418668" y="1377949"/>
            <a:ext cx="5469466"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36626863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7" name="Picture 3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0" name="Picture 3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2" name="Straight Connector 4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7" name="Picture 4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B0264C4-3143-4AE7-B6D7-64CAC435FA61}"/>
              </a:ext>
            </a:extLst>
          </p:cNvPr>
          <p:cNvSpPr>
            <a:spLocks noGrp="1"/>
          </p:cNvSpPr>
          <p:nvPr>
            <p:ph type="title"/>
          </p:nvPr>
        </p:nvSpPr>
        <p:spPr>
          <a:xfrm>
            <a:off x="1222078" y="1667931"/>
            <a:ext cx="4094017" cy="1679621"/>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1</a:t>
            </a:r>
          </a:p>
        </p:txBody>
      </p:sp>
      <p:sp>
        <p:nvSpPr>
          <p:cNvPr id="3" name="Content Placeholder 2">
            <a:extLst>
              <a:ext uri="{FF2B5EF4-FFF2-40B4-BE49-F238E27FC236}">
                <a16:creationId xmlns:a16="http://schemas.microsoft.com/office/drawing/2014/main" id="{A954327A-9BED-42E4-BDA2-41F2092D91F1}"/>
              </a:ext>
            </a:extLst>
          </p:cNvPr>
          <p:cNvSpPr>
            <a:spLocks noGrp="1"/>
          </p:cNvSpPr>
          <p:nvPr>
            <p:ph sz="half" idx="1"/>
          </p:nvPr>
        </p:nvSpPr>
        <p:spPr>
          <a:xfrm>
            <a:off x="1276289" y="3505027"/>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Ở bên dưới của danh sách, bạn nhấn vào Thêm thẻ khác</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FE844E5C-FFD6-48AB-8365-84B1857D9CD0}"/>
              </a:ext>
            </a:extLst>
          </p:cNvPr>
          <p:cNvPicPr>
            <a:picLocks noGrp="1" noChangeAspect="1"/>
          </p:cNvPicPr>
          <p:nvPr>
            <p:ph sz="half" idx="2"/>
          </p:nvPr>
        </p:nvPicPr>
        <p:blipFill rotWithShape="1">
          <a:blip r:embed="rId7"/>
          <a:srcRect r="2" b="6347"/>
          <a:stretch/>
        </p:blipFill>
        <p:spPr>
          <a:xfrm>
            <a:off x="6585816" y="982131"/>
            <a:ext cx="3135170" cy="4893735"/>
          </a:xfrm>
          <a:prstGeom prst="rect">
            <a:avLst/>
          </a:prstGeom>
          <a:ln w="57150" cmpd="thickThin">
            <a:solidFill>
              <a:srgbClr val="7F7F7F"/>
            </a:solidFill>
            <a:miter lim="800000"/>
          </a:ln>
        </p:spPr>
      </p:pic>
      <p:sp>
        <p:nvSpPr>
          <p:cNvPr id="33" name="Title 1">
            <a:extLst>
              <a:ext uri="{FF2B5EF4-FFF2-40B4-BE49-F238E27FC236}">
                <a16:creationId xmlns:a16="http://schemas.microsoft.com/office/drawing/2014/main" id="{4B37FA18-B729-4C19-BDF7-ADD3F181AE3F}"/>
              </a:ext>
            </a:extLst>
          </p:cNvPr>
          <p:cNvSpPr txBox="1">
            <a:spLocks/>
          </p:cNvSpPr>
          <p:nvPr/>
        </p:nvSpPr>
        <p:spPr>
          <a:xfrm>
            <a:off x="-1628150" y="78600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thẻ ghi chú trong Trello</a:t>
            </a:r>
          </a:p>
        </p:txBody>
      </p:sp>
    </p:spTree>
    <p:extLst>
      <p:ext uri="{BB962C8B-B14F-4D97-AF65-F5344CB8AC3E}">
        <p14:creationId xmlns:p14="http://schemas.microsoft.com/office/powerpoint/2010/main" val="4067930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1" name="Picture 3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4" name="Picture 3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6" name="Straight Connector 3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 name="Picture 4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F910DED-2A71-422A-A0EA-053DDEC4AF4D}"/>
              </a:ext>
            </a:extLst>
          </p:cNvPr>
          <p:cNvSpPr>
            <a:spLocks noGrp="1"/>
          </p:cNvSpPr>
          <p:nvPr>
            <p:ph type="title"/>
          </p:nvPr>
        </p:nvSpPr>
        <p:spPr>
          <a:xfrm>
            <a:off x="1381731" y="1843026"/>
            <a:ext cx="4094017" cy="1679621"/>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2</a:t>
            </a:r>
          </a:p>
        </p:txBody>
      </p:sp>
      <p:sp>
        <p:nvSpPr>
          <p:cNvPr id="3" name="Content Placeholder 2">
            <a:extLst>
              <a:ext uri="{FF2B5EF4-FFF2-40B4-BE49-F238E27FC236}">
                <a16:creationId xmlns:a16="http://schemas.microsoft.com/office/drawing/2014/main" id="{BC7A888D-C8A3-4446-8A42-BD12B12AF6D4}"/>
              </a:ext>
            </a:extLst>
          </p:cNvPr>
          <p:cNvSpPr>
            <a:spLocks noGrp="1"/>
          </p:cNvSpPr>
          <p:nvPr>
            <p:ph sz="half" idx="1"/>
          </p:nvPr>
        </p:nvSpPr>
        <p:spPr>
          <a:xfrm>
            <a:off x="1416821" y="3696712"/>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Nhập tiêu đề cho thẻ</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0B540096-9708-4C03-B550-F5D94D8675B4}"/>
              </a:ext>
            </a:extLst>
          </p:cNvPr>
          <p:cNvPicPr>
            <a:picLocks noGrp="1" noChangeAspect="1"/>
          </p:cNvPicPr>
          <p:nvPr>
            <p:ph sz="half" idx="2"/>
          </p:nvPr>
        </p:nvPicPr>
        <p:blipFill>
          <a:blip r:embed="rId7"/>
          <a:stretch>
            <a:fillRect/>
          </a:stretch>
        </p:blipFill>
        <p:spPr>
          <a:xfrm>
            <a:off x="6647766" y="1075263"/>
            <a:ext cx="3015696" cy="4893735"/>
          </a:xfrm>
          <a:prstGeom prst="rect">
            <a:avLst/>
          </a:prstGeom>
          <a:ln w="57150" cmpd="thickThin">
            <a:solidFill>
              <a:srgbClr val="7F7F7F"/>
            </a:solidFill>
            <a:miter lim="800000"/>
          </a:ln>
        </p:spPr>
      </p:pic>
      <p:sp>
        <p:nvSpPr>
          <p:cNvPr id="35" name="Title 1">
            <a:extLst>
              <a:ext uri="{FF2B5EF4-FFF2-40B4-BE49-F238E27FC236}">
                <a16:creationId xmlns:a16="http://schemas.microsoft.com/office/drawing/2014/main" id="{634C7AFA-47F9-458B-9326-F844183B8452}"/>
              </a:ext>
            </a:extLst>
          </p:cNvPr>
          <p:cNvSpPr txBox="1">
            <a:spLocks/>
          </p:cNvSpPr>
          <p:nvPr/>
        </p:nvSpPr>
        <p:spPr>
          <a:xfrm>
            <a:off x="-1628150" y="78600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thẻ ghi chú trong Trello</a:t>
            </a:r>
          </a:p>
        </p:txBody>
      </p:sp>
    </p:spTree>
    <p:extLst>
      <p:ext uri="{BB962C8B-B14F-4D97-AF65-F5344CB8AC3E}">
        <p14:creationId xmlns:p14="http://schemas.microsoft.com/office/powerpoint/2010/main" val="310666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1" name="Picture 3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4" name="Picture 3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6" name="Straight Connector 3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 name="Picture 4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F6FA203-1FF3-4975-AB89-4973A3F61AAD}"/>
              </a:ext>
            </a:extLst>
          </p:cNvPr>
          <p:cNvSpPr>
            <a:spLocks noGrp="1"/>
          </p:cNvSpPr>
          <p:nvPr>
            <p:ph type="title"/>
          </p:nvPr>
        </p:nvSpPr>
        <p:spPr>
          <a:xfrm>
            <a:off x="1516002" y="1677559"/>
            <a:ext cx="4094017" cy="1553006"/>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3</a:t>
            </a:r>
          </a:p>
        </p:txBody>
      </p:sp>
      <p:sp>
        <p:nvSpPr>
          <p:cNvPr id="3" name="Content Placeholder 2">
            <a:extLst>
              <a:ext uri="{FF2B5EF4-FFF2-40B4-BE49-F238E27FC236}">
                <a16:creationId xmlns:a16="http://schemas.microsoft.com/office/drawing/2014/main" id="{DE11832C-F528-4429-988F-150662BC742D}"/>
              </a:ext>
            </a:extLst>
          </p:cNvPr>
          <p:cNvSpPr>
            <a:spLocks noGrp="1"/>
          </p:cNvSpPr>
          <p:nvPr>
            <p:ph sz="half" idx="1"/>
          </p:nvPr>
        </p:nvSpPr>
        <p:spPr>
          <a:xfrm>
            <a:off x="1516001" y="3463638"/>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Nhấn Thêm thẻ</a:t>
            </a:r>
          </a:p>
        </p:txBody>
      </p:sp>
      <p:pic>
        <p:nvPicPr>
          <p:cNvPr id="6" name="Content Placeholder 5" descr="Graphical user interface, text, application&#10;&#10;Description automatically generated">
            <a:extLst>
              <a:ext uri="{FF2B5EF4-FFF2-40B4-BE49-F238E27FC236}">
                <a16:creationId xmlns:a16="http://schemas.microsoft.com/office/drawing/2014/main" id="{D73EBB28-2613-421E-A62D-B2C034323061}"/>
              </a:ext>
            </a:extLst>
          </p:cNvPr>
          <p:cNvPicPr>
            <a:picLocks noGrp="1" noChangeAspect="1"/>
          </p:cNvPicPr>
          <p:nvPr>
            <p:ph sz="half" idx="2"/>
          </p:nvPr>
        </p:nvPicPr>
        <p:blipFill>
          <a:blip r:embed="rId7"/>
          <a:stretch>
            <a:fillRect/>
          </a:stretch>
        </p:blipFill>
        <p:spPr>
          <a:xfrm>
            <a:off x="6744146" y="1016770"/>
            <a:ext cx="2875069" cy="4893735"/>
          </a:xfrm>
          <a:prstGeom prst="rect">
            <a:avLst/>
          </a:prstGeom>
          <a:ln w="57150" cmpd="thickThin">
            <a:solidFill>
              <a:srgbClr val="7F7F7F"/>
            </a:solidFill>
            <a:miter lim="800000"/>
          </a:ln>
        </p:spPr>
      </p:pic>
      <p:sp>
        <p:nvSpPr>
          <p:cNvPr id="28" name="Title 1">
            <a:extLst>
              <a:ext uri="{FF2B5EF4-FFF2-40B4-BE49-F238E27FC236}">
                <a16:creationId xmlns:a16="http://schemas.microsoft.com/office/drawing/2014/main" id="{F5F3FF6D-B2E0-4BD7-9FF8-0226B08F9BC2}"/>
              </a:ext>
            </a:extLst>
          </p:cNvPr>
          <p:cNvSpPr txBox="1">
            <a:spLocks/>
          </p:cNvSpPr>
          <p:nvPr/>
        </p:nvSpPr>
        <p:spPr>
          <a:xfrm>
            <a:off x="-1628150" y="786000"/>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tạo thẻ ghi chú trong Trello</a:t>
            </a:r>
          </a:p>
        </p:txBody>
      </p:sp>
    </p:spTree>
    <p:extLst>
      <p:ext uri="{BB962C8B-B14F-4D97-AF65-F5344CB8AC3E}">
        <p14:creationId xmlns:p14="http://schemas.microsoft.com/office/powerpoint/2010/main" val="3796582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5"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6"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8"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8FE85F7-FD0E-48F7-8343-91D3003BF687}"/>
              </a:ext>
            </a:extLst>
          </p:cNvPr>
          <p:cNvSpPr>
            <a:spLocks noGrp="1"/>
          </p:cNvSpPr>
          <p:nvPr>
            <p:ph type="title"/>
          </p:nvPr>
        </p:nvSpPr>
        <p:spPr>
          <a:xfrm>
            <a:off x="1005375" y="2264133"/>
            <a:ext cx="4094017" cy="2823880"/>
          </a:xfrm>
        </p:spPr>
        <p:txBody>
          <a:bodyPr vert="horz" lIns="91440" tIns="45720" rIns="91440" bIns="45720" rtlCol="0" anchor="b">
            <a:noAutofit/>
          </a:bodyPr>
          <a:lstStyle/>
          <a:p>
            <a:pPr>
              <a:lnSpc>
                <a:spcPct val="90000"/>
              </a:lnSpc>
            </a:pPr>
            <a:r>
              <a:rPr lang="en-US" sz="5400" dirty="0" err="1">
                <a:solidFill>
                  <a:srgbClr val="262626"/>
                </a:solidFill>
                <a:latin typeface="Times New Roman" panose="02020603050405020304" pitchFamily="18" charset="0"/>
                <a:cs typeface="Times New Roman" panose="02020603050405020304" pitchFamily="18" charset="0"/>
              </a:rPr>
              <a:t>Cách</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phân</a:t>
            </a:r>
            <a:r>
              <a:rPr lang="en-US" sz="5400" dirty="0">
                <a:solidFill>
                  <a:srgbClr val="262626"/>
                </a:solidFill>
                <a:latin typeface="Times New Roman" panose="02020603050405020304" pitchFamily="18" charset="0"/>
                <a:cs typeface="Times New Roman" panose="02020603050405020304" pitchFamily="18" charset="0"/>
              </a:rPr>
              <a:t> chia </a:t>
            </a:r>
            <a:r>
              <a:rPr lang="en-US" sz="5400" dirty="0" err="1">
                <a:solidFill>
                  <a:srgbClr val="262626"/>
                </a:solidFill>
                <a:latin typeface="Times New Roman" panose="02020603050405020304" pitchFamily="18" charset="0"/>
                <a:cs typeface="Times New Roman" panose="02020603050405020304" pitchFamily="18" charset="0"/>
              </a:rPr>
              <a:t>công</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việc</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trong</a:t>
            </a:r>
            <a:r>
              <a:rPr lang="en-US" sz="5400" dirty="0">
                <a:solidFill>
                  <a:srgbClr val="262626"/>
                </a:solidFill>
                <a:latin typeface="Times New Roman" panose="02020603050405020304" pitchFamily="18" charset="0"/>
                <a:cs typeface="Times New Roman" panose="02020603050405020304" pitchFamily="18" charset="0"/>
              </a:rPr>
              <a:t> Trello </a:t>
            </a:r>
            <a:r>
              <a:rPr lang="en-US" sz="5400" dirty="0" err="1">
                <a:solidFill>
                  <a:srgbClr val="262626"/>
                </a:solidFill>
                <a:latin typeface="Times New Roman" panose="02020603050405020304" pitchFamily="18" charset="0"/>
                <a:cs typeface="Times New Roman" panose="02020603050405020304" pitchFamily="18" charset="0"/>
              </a:rPr>
              <a:t>và</a:t>
            </a:r>
            <a:r>
              <a:rPr lang="en-US" sz="5400" dirty="0">
                <a:solidFill>
                  <a:srgbClr val="262626"/>
                </a:solidFill>
                <a:latin typeface="Times New Roman" panose="02020603050405020304" pitchFamily="18" charset="0"/>
                <a:cs typeface="Times New Roman" panose="02020603050405020304" pitchFamily="18" charset="0"/>
              </a:rPr>
              <a:t> </a:t>
            </a:r>
            <a:r>
              <a:rPr lang="en-US" sz="5400" dirty="0" err="1">
                <a:solidFill>
                  <a:srgbClr val="262626"/>
                </a:solidFill>
                <a:latin typeface="Times New Roman" panose="02020603050405020304" pitchFamily="18" charset="0"/>
                <a:cs typeface="Times New Roman" panose="02020603050405020304" pitchFamily="18" charset="0"/>
              </a:rPr>
              <a:t>đặt</a:t>
            </a:r>
            <a:r>
              <a:rPr lang="en-US" sz="5400" dirty="0">
                <a:solidFill>
                  <a:srgbClr val="262626"/>
                </a:solidFill>
                <a:latin typeface="Times New Roman" panose="02020603050405020304" pitchFamily="18" charset="0"/>
                <a:cs typeface="Times New Roman" panose="02020603050405020304" pitchFamily="18" charset="0"/>
              </a:rPr>
              <a:t> Deadline ?</a:t>
            </a:r>
          </a:p>
        </p:txBody>
      </p:sp>
      <p:pic>
        <p:nvPicPr>
          <p:cNvPr id="29" name="Graphic 5" descr="Stopwatch">
            <a:extLst>
              <a:ext uri="{FF2B5EF4-FFF2-40B4-BE49-F238E27FC236}">
                <a16:creationId xmlns:a16="http://schemas.microsoft.com/office/drawing/2014/main" id="{2441D3E1-A653-45BF-980B-8ABA75F6E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6533" y="982131"/>
            <a:ext cx="489373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42375778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DBA733-0D39-4EE1-8636-2163783511D0}"/>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4000" err="1">
                <a:solidFill>
                  <a:srgbClr val="262626"/>
                </a:solidFill>
                <a:latin typeface="Times New Roman" panose="02020603050405020304" pitchFamily="18" charset="0"/>
                <a:cs typeface="Times New Roman" panose="02020603050405020304" pitchFamily="18" charset="0"/>
              </a:rPr>
              <a:t>Hình</a:t>
            </a:r>
            <a:r>
              <a:rPr lang="en-US" sz="4000">
                <a:solidFill>
                  <a:srgbClr val="262626"/>
                </a:solidFill>
                <a:latin typeface="Times New Roman" panose="02020603050405020304" pitchFamily="18" charset="0"/>
                <a:cs typeface="Times New Roman" panose="02020603050405020304" pitchFamily="18" charset="0"/>
              </a:rPr>
              <a:t> </a:t>
            </a:r>
            <a:r>
              <a:rPr lang="en-US" sz="4000" err="1">
                <a:solidFill>
                  <a:srgbClr val="262626"/>
                </a:solidFill>
                <a:latin typeface="Times New Roman" panose="02020603050405020304" pitchFamily="18" charset="0"/>
                <a:cs typeface="Times New Roman" panose="02020603050405020304" pitchFamily="18" charset="0"/>
              </a:rPr>
              <a:t>ảnh</a:t>
            </a:r>
            <a:r>
              <a:rPr lang="en-US" sz="4000">
                <a:solidFill>
                  <a:srgbClr val="262626"/>
                </a:solidFill>
                <a:latin typeface="Times New Roman" panose="02020603050405020304" pitchFamily="18" charset="0"/>
                <a:cs typeface="Times New Roman" panose="02020603050405020304" pitchFamily="18" charset="0"/>
              </a:rPr>
              <a:t> </a:t>
            </a:r>
            <a:r>
              <a:rPr lang="en-US" sz="4000" err="1">
                <a:solidFill>
                  <a:srgbClr val="262626"/>
                </a:solidFill>
                <a:latin typeface="Times New Roman" panose="02020603050405020304" pitchFamily="18" charset="0"/>
                <a:cs typeface="Times New Roman" panose="02020603050405020304" pitchFamily="18" charset="0"/>
              </a:rPr>
              <a:t>minh</a:t>
            </a:r>
            <a:r>
              <a:rPr lang="en-US" sz="4000">
                <a:solidFill>
                  <a:srgbClr val="262626"/>
                </a:solidFill>
                <a:latin typeface="Times New Roman" panose="02020603050405020304" pitchFamily="18" charset="0"/>
                <a:cs typeface="Times New Roman" panose="02020603050405020304" pitchFamily="18" charset="0"/>
              </a:rPr>
              <a:t> </a:t>
            </a:r>
            <a:r>
              <a:rPr lang="en-US" sz="4000" err="1">
                <a:solidFill>
                  <a:srgbClr val="262626"/>
                </a:solidFill>
                <a:latin typeface="Times New Roman" panose="02020603050405020304" pitchFamily="18" charset="0"/>
                <a:cs typeface="Times New Roman" panose="02020603050405020304" pitchFamily="18" charset="0"/>
              </a:rPr>
              <a:t>họa</a:t>
            </a:r>
            <a:r>
              <a:rPr lang="en-US" sz="4000">
                <a:solidFill>
                  <a:srgbClr val="262626"/>
                </a:solidFill>
                <a:latin typeface="Times New Roman" panose="02020603050405020304" pitchFamily="18" charset="0"/>
                <a:cs typeface="Times New Roman" panose="02020603050405020304" pitchFamily="18" charset="0"/>
              </a:rPr>
              <a:t> </a:t>
            </a:r>
            <a:r>
              <a:rPr lang="en-US" sz="4000" err="1">
                <a:solidFill>
                  <a:srgbClr val="262626"/>
                </a:solidFill>
                <a:latin typeface="Times New Roman" panose="02020603050405020304" pitchFamily="18" charset="0"/>
                <a:cs typeface="Times New Roman" panose="02020603050405020304" pitchFamily="18" charset="0"/>
              </a:rPr>
              <a:t>phần</a:t>
            </a:r>
            <a:r>
              <a:rPr lang="en-US" sz="4000">
                <a:solidFill>
                  <a:srgbClr val="262626"/>
                </a:solidFill>
                <a:latin typeface="Times New Roman" panose="02020603050405020304" pitchFamily="18" charset="0"/>
                <a:cs typeface="Times New Roman" panose="02020603050405020304" pitchFamily="18" charset="0"/>
              </a:rPr>
              <a:t> </a:t>
            </a:r>
            <a:r>
              <a:rPr lang="en-US" sz="4000" err="1">
                <a:solidFill>
                  <a:srgbClr val="262626"/>
                </a:solidFill>
                <a:latin typeface="Times New Roman" panose="02020603050405020304" pitchFamily="18" charset="0"/>
                <a:cs typeface="Times New Roman" panose="02020603050405020304" pitchFamily="18" charset="0"/>
              </a:rPr>
              <a:t>mềm</a:t>
            </a:r>
            <a:r>
              <a:rPr lang="en-US" sz="4000">
                <a:solidFill>
                  <a:srgbClr val="262626"/>
                </a:solidFill>
                <a:latin typeface="Times New Roman" panose="02020603050405020304" pitchFamily="18" charset="0"/>
                <a:cs typeface="Times New Roman" panose="02020603050405020304" pitchFamily="18" charset="0"/>
              </a:rPr>
              <a:t> Trello</a:t>
            </a:r>
          </a:p>
        </p:txBody>
      </p:sp>
      <p:sp>
        <p:nvSpPr>
          <p:cNvPr id="25"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A87A30F2-54F3-400D-8624-5780CF2C1FDF}"/>
              </a:ext>
            </a:extLst>
          </p:cNvPr>
          <p:cNvPicPr>
            <a:picLocks noChangeAspect="1"/>
          </p:cNvPicPr>
          <p:nvPr/>
        </p:nvPicPr>
        <p:blipFill>
          <a:blip r:embed="rId7"/>
          <a:stretch>
            <a:fillRect/>
          </a:stretch>
        </p:blipFill>
        <p:spPr>
          <a:xfrm>
            <a:off x="2615671" y="1410207"/>
            <a:ext cx="6967021" cy="2455875"/>
          </a:xfrm>
          <a:prstGeom prst="rect">
            <a:avLst/>
          </a:prstGeom>
        </p:spPr>
      </p:pic>
      <p:cxnSp>
        <p:nvCxnSpPr>
          <p:cNvPr id="27"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514055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5" name="Picture 3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8" name="Picture 3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0" name="Straight Connector 3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5" name="Picture 44">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0594422-B355-48B7-A2EC-E0DB670A35A2}"/>
              </a:ext>
            </a:extLst>
          </p:cNvPr>
          <p:cNvSpPr>
            <a:spLocks noGrp="1"/>
          </p:cNvSpPr>
          <p:nvPr>
            <p:ph type="title"/>
          </p:nvPr>
        </p:nvSpPr>
        <p:spPr>
          <a:xfrm>
            <a:off x="997528" y="982132"/>
            <a:ext cx="4094017" cy="2823880"/>
          </a:xfrm>
        </p:spPr>
        <p:txBody>
          <a:bodyPr vert="horz" lIns="91440" tIns="45720" rIns="91440" bIns="45720" rtlCol="0" anchor="b">
            <a:noAutofit/>
          </a:bodyPr>
          <a:lstStyle/>
          <a:p>
            <a:pPr>
              <a:lnSpc>
                <a:spcPct val="90000"/>
              </a:lnSpc>
            </a:pPr>
            <a:r>
              <a:rPr lang="en-US" sz="3600">
                <a:solidFill>
                  <a:srgbClr val="262626"/>
                </a:solidFill>
                <a:latin typeface="Times New Roman" panose="02020603050405020304" pitchFamily="18" charset="0"/>
                <a:cs typeface="Times New Roman" panose="02020603050405020304" pitchFamily="18" charset="0"/>
              </a:rPr>
              <a:t>Để có thể thêm ai đó vào một thẻ, hãy làm theo các bước chỉ dẫn bên dưới:</a:t>
            </a:r>
          </a:p>
        </p:txBody>
      </p:sp>
      <p:sp>
        <p:nvSpPr>
          <p:cNvPr id="3" name="Content Placeholder 2">
            <a:extLst>
              <a:ext uri="{FF2B5EF4-FFF2-40B4-BE49-F238E27FC236}">
                <a16:creationId xmlns:a16="http://schemas.microsoft.com/office/drawing/2014/main" id="{9EAF04D2-3071-4199-9B68-2FDAEC64C532}"/>
              </a:ext>
            </a:extLst>
          </p:cNvPr>
          <p:cNvSpPr>
            <a:spLocks noGrp="1"/>
          </p:cNvSpPr>
          <p:nvPr>
            <p:ph sz="half" idx="1"/>
          </p:nvPr>
        </p:nvSpPr>
        <p:spPr>
          <a:xfrm>
            <a:off x="997528" y="407694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B1: Nhấn vào thẻ ghi chú mà bạn muốn chỉ định cho các thành viên trong nhóm</a:t>
            </a:r>
          </a:p>
        </p:txBody>
      </p:sp>
      <p:pic>
        <p:nvPicPr>
          <p:cNvPr id="7" name="Content Placeholder 6" descr="Graphical user interface, application&#10;&#10;Description automatically generated">
            <a:extLst>
              <a:ext uri="{FF2B5EF4-FFF2-40B4-BE49-F238E27FC236}">
                <a16:creationId xmlns:a16="http://schemas.microsoft.com/office/drawing/2014/main" id="{4AA6AC4C-252A-46F9-896B-7AF69417CAB8}"/>
              </a:ext>
            </a:extLst>
          </p:cNvPr>
          <p:cNvPicPr>
            <a:picLocks noGrp="1" noChangeAspect="1"/>
          </p:cNvPicPr>
          <p:nvPr>
            <p:ph sz="half" idx="2"/>
          </p:nvPr>
        </p:nvPicPr>
        <p:blipFill>
          <a:blip r:embed="rId7"/>
          <a:stretch>
            <a:fillRect/>
          </a:stretch>
        </p:blipFill>
        <p:spPr>
          <a:xfrm>
            <a:off x="5418668" y="1473664"/>
            <a:ext cx="5469466" cy="3910668"/>
          </a:xfrm>
          <a:prstGeom prst="rect">
            <a:avLst/>
          </a:prstGeom>
          <a:ln w="57150" cmpd="thickThin">
            <a:solidFill>
              <a:srgbClr val="7F7F7F"/>
            </a:solidFill>
            <a:miter lim="800000"/>
          </a:ln>
        </p:spPr>
      </p:pic>
      <p:sp>
        <p:nvSpPr>
          <p:cNvPr id="41" name="Title 1">
            <a:extLst>
              <a:ext uri="{FF2B5EF4-FFF2-40B4-BE49-F238E27FC236}">
                <a16:creationId xmlns:a16="http://schemas.microsoft.com/office/drawing/2014/main" id="{BD35DDCD-8074-4383-A961-2909CB8BBCC8}"/>
              </a:ext>
            </a:extLst>
          </p:cNvPr>
          <p:cNvSpPr txBox="1">
            <a:spLocks/>
          </p:cNvSpPr>
          <p:nvPr/>
        </p:nvSpPr>
        <p:spPr>
          <a:xfrm>
            <a:off x="-1420760" y="804412"/>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phân chia công việc trong Trello</a:t>
            </a:r>
          </a:p>
        </p:txBody>
      </p:sp>
    </p:spTree>
    <p:extLst>
      <p:ext uri="{BB962C8B-B14F-4D97-AF65-F5344CB8AC3E}">
        <p14:creationId xmlns:p14="http://schemas.microsoft.com/office/powerpoint/2010/main" val="1375081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5" name="Picture 3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8" name="Picture 3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0" name="Straight Connector 3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5" name="Picture 44">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B005BA6-4166-45F0-9BD8-568193D2F3AF}"/>
              </a:ext>
            </a:extLst>
          </p:cNvPr>
          <p:cNvSpPr>
            <a:spLocks noGrp="1"/>
          </p:cNvSpPr>
          <p:nvPr>
            <p:ph type="title"/>
          </p:nvPr>
        </p:nvSpPr>
        <p:spPr>
          <a:xfrm>
            <a:off x="1020645" y="1743346"/>
            <a:ext cx="4094017" cy="1679621"/>
          </a:xfrm>
        </p:spPr>
        <p:txBody>
          <a:bodyPr vert="horz" lIns="91440" tIns="45720" rIns="91440" bIns="45720" rtlCol="0" anchor="b">
            <a:normAutofit/>
          </a:bodyPr>
          <a:lstStyle/>
          <a:p>
            <a:r>
              <a:rPr lang="en-US" sz="4800">
                <a:solidFill>
                  <a:srgbClr val="262626"/>
                </a:solidFill>
                <a:latin typeface="Times New Roman" panose="02020603050405020304" pitchFamily="18" charset="0"/>
                <a:cs typeface="Times New Roman" panose="02020603050405020304" pitchFamily="18" charset="0"/>
              </a:rPr>
              <a:t>Bước 2</a:t>
            </a:r>
          </a:p>
        </p:txBody>
      </p:sp>
      <p:sp>
        <p:nvSpPr>
          <p:cNvPr id="3" name="Content Placeholder 2">
            <a:extLst>
              <a:ext uri="{FF2B5EF4-FFF2-40B4-BE49-F238E27FC236}">
                <a16:creationId xmlns:a16="http://schemas.microsoft.com/office/drawing/2014/main" id="{0427FEAF-DD23-45CC-AB4A-D82750C920F6}"/>
              </a:ext>
            </a:extLst>
          </p:cNvPr>
          <p:cNvSpPr>
            <a:spLocks noGrp="1"/>
          </p:cNvSpPr>
          <p:nvPr>
            <p:ph sz="half" idx="1"/>
          </p:nvPr>
        </p:nvSpPr>
        <p:spPr>
          <a:xfrm>
            <a:off x="1020645" y="3643981"/>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Ở bên phải của thẻ, nhấp vào nút </a:t>
            </a:r>
            <a:r>
              <a:rPr lang="en-US" sz="2100">
                <a:solidFill>
                  <a:srgbClr val="000000"/>
                </a:solidFill>
                <a:latin typeface="Times New Roman" panose="02020603050405020304" pitchFamily="18" charset="0"/>
                <a:cs typeface="Times New Roman" panose="02020603050405020304" pitchFamily="18" charset="0"/>
              </a:rPr>
              <a:t>Thành viên</a:t>
            </a:r>
            <a:endParaRPr lang="en-US" sz="2100" kern="1200" cap="none">
              <a:solidFill>
                <a:srgbClr val="000000"/>
              </a:solidFill>
              <a:effectLst/>
              <a:latin typeface="Times New Roman" panose="02020603050405020304" pitchFamily="18" charset="0"/>
              <a:cs typeface="Times New Roman" panose="02020603050405020304" pitchFamily="18" charset="0"/>
            </a:endParaRPr>
          </a:p>
        </p:txBody>
      </p:sp>
      <p:pic>
        <p:nvPicPr>
          <p:cNvPr id="7" name="Content Placeholder 6" descr="Graphical user interface, application, Teams&#10;&#10;Description automatically generated">
            <a:extLst>
              <a:ext uri="{FF2B5EF4-FFF2-40B4-BE49-F238E27FC236}">
                <a16:creationId xmlns:a16="http://schemas.microsoft.com/office/drawing/2014/main" id="{7AF2EB10-0C7E-4CB0-829F-CB763A0C0BE9}"/>
              </a:ext>
            </a:extLst>
          </p:cNvPr>
          <p:cNvPicPr>
            <a:picLocks noGrp="1" noChangeAspect="1"/>
          </p:cNvPicPr>
          <p:nvPr>
            <p:ph sz="half" idx="2"/>
          </p:nvPr>
        </p:nvPicPr>
        <p:blipFill>
          <a:blip r:embed="rId7"/>
          <a:stretch>
            <a:fillRect/>
          </a:stretch>
        </p:blipFill>
        <p:spPr>
          <a:xfrm>
            <a:off x="5418668" y="1685606"/>
            <a:ext cx="5469466" cy="3486784"/>
          </a:xfrm>
          <a:prstGeom prst="rect">
            <a:avLst/>
          </a:prstGeom>
          <a:ln w="57150" cmpd="thickThin">
            <a:solidFill>
              <a:srgbClr val="7F7F7F"/>
            </a:solidFill>
            <a:miter lim="800000"/>
          </a:ln>
        </p:spPr>
      </p:pic>
      <p:sp>
        <p:nvSpPr>
          <p:cNvPr id="41" name="Title 1">
            <a:extLst>
              <a:ext uri="{FF2B5EF4-FFF2-40B4-BE49-F238E27FC236}">
                <a16:creationId xmlns:a16="http://schemas.microsoft.com/office/drawing/2014/main" id="{AE5B2F40-E9A0-4F00-9F6C-266EBB9F08F7}"/>
              </a:ext>
            </a:extLst>
          </p:cNvPr>
          <p:cNvSpPr txBox="1">
            <a:spLocks/>
          </p:cNvSpPr>
          <p:nvPr/>
        </p:nvSpPr>
        <p:spPr>
          <a:xfrm>
            <a:off x="-1420760" y="804412"/>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phân chia công việc trong Trello</a:t>
            </a:r>
          </a:p>
        </p:txBody>
      </p:sp>
    </p:spTree>
    <p:extLst>
      <p:ext uri="{BB962C8B-B14F-4D97-AF65-F5344CB8AC3E}">
        <p14:creationId xmlns:p14="http://schemas.microsoft.com/office/powerpoint/2010/main" val="4176610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6" name="Picture 3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9" name="Picture 3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1" name="Straight Connector 4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6" name="Picture 45">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9" name="Picture 48">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506D7D3-A7EC-4E14-9047-6BEB65BE6C75}"/>
              </a:ext>
            </a:extLst>
          </p:cNvPr>
          <p:cNvSpPr>
            <a:spLocks noGrp="1"/>
          </p:cNvSpPr>
          <p:nvPr>
            <p:ph type="title"/>
          </p:nvPr>
        </p:nvSpPr>
        <p:spPr>
          <a:xfrm>
            <a:off x="1144738" y="1802592"/>
            <a:ext cx="4094017" cy="1609567"/>
          </a:xfrm>
        </p:spPr>
        <p:txBody>
          <a:bodyPr vert="horz" lIns="91440" tIns="45720" rIns="91440" bIns="45720" rtlCol="0" anchor="b">
            <a:normAutofit/>
          </a:bodyPr>
          <a:lstStyle/>
          <a:p>
            <a:r>
              <a:rPr lang="en-US" sz="4800">
                <a:solidFill>
                  <a:srgbClr val="262626"/>
                </a:solidFill>
                <a:latin typeface="Times New Roman" panose="02020603050405020304" pitchFamily="18" charset="0"/>
                <a:cs typeface="Times New Roman" panose="02020603050405020304" pitchFamily="18" charset="0"/>
              </a:rPr>
              <a:t>Bước 3</a:t>
            </a:r>
          </a:p>
        </p:txBody>
      </p:sp>
      <p:sp>
        <p:nvSpPr>
          <p:cNvPr id="3" name="Content Placeholder 2">
            <a:extLst>
              <a:ext uri="{FF2B5EF4-FFF2-40B4-BE49-F238E27FC236}">
                <a16:creationId xmlns:a16="http://schemas.microsoft.com/office/drawing/2014/main" id="{6FAA3193-C4D1-499A-80C4-F4B3548B853E}"/>
              </a:ext>
            </a:extLst>
          </p:cNvPr>
          <p:cNvSpPr>
            <a:spLocks noGrp="1"/>
          </p:cNvSpPr>
          <p:nvPr>
            <p:ph sz="half" idx="1"/>
          </p:nvPr>
        </p:nvSpPr>
        <p:spPr>
          <a:xfrm>
            <a:off x="1144738" y="3554435"/>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Tìm kiếm người dùng trong nhóm của bạn, và nhấn vào từng người dùng để thêm họ</a:t>
            </a:r>
          </a:p>
        </p:txBody>
      </p:sp>
      <p:pic>
        <p:nvPicPr>
          <p:cNvPr id="6" name="Content Placeholder 5" descr="Graphical user interface, text, application&#10;&#10;Description automatically generated">
            <a:extLst>
              <a:ext uri="{FF2B5EF4-FFF2-40B4-BE49-F238E27FC236}">
                <a16:creationId xmlns:a16="http://schemas.microsoft.com/office/drawing/2014/main" id="{7E17B255-9DB8-484F-8072-10AF3DC1A579}"/>
              </a:ext>
            </a:extLst>
          </p:cNvPr>
          <p:cNvPicPr>
            <a:picLocks noGrp="1" noChangeAspect="1"/>
          </p:cNvPicPr>
          <p:nvPr>
            <p:ph sz="half" idx="2"/>
          </p:nvPr>
        </p:nvPicPr>
        <p:blipFill>
          <a:blip r:embed="rId7"/>
          <a:stretch>
            <a:fillRect/>
          </a:stretch>
        </p:blipFill>
        <p:spPr>
          <a:xfrm>
            <a:off x="6014301" y="1130018"/>
            <a:ext cx="4415801" cy="4745848"/>
          </a:xfrm>
          <a:prstGeom prst="rect">
            <a:avLst/>
          </a:prstGeom>
          <a:ln w="57150" cmpd="thickThin">
            <a:solidFill>
              <a:srgbClr val="7F7F7F"/>
            </a:solidFill>
            <a:miter lim="800000"/>
          </a:ln>
        </p:spPr>
      </p:pic>
      <p:sp>
        <p:nvSpPr>
          <p:cNvPr id="32" name="Title 1">
            <a:extLst>
              <a:ext uri="{FF2B5EF4-FFF2-40B4-BE49-F238E27FC236}">
                <a16:creationId xmlns:a16="http://schemas.microsoft.com/office/drawing/2014/main" id="{1D18B0BE-B07B-45D2-96B5-43277B132CC3}"/>
              </a:ext>
            </a:extLst>
          </p:cNvPr>
          <p:cNvSpPr txBox="1">
            <a:spLocks/>
          </p:cNvSpPr>
          <p:nvPr/>
        </p:nvSpPr>
        <p:spPr>
          <a:xfrm>
            <a:off x="-1420760" y="804412"/>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phân chia công việc trong Trello</a:t>
            </a:r>
          </a:p>
        </p:txBody>
      </p:sp>
    </p:spTree>
    <p:extLst>
      <p:ext uri="{BB962C8B-B14F-4D97-AF65-F5344CB8AC3E}">
        <p14:creationId xmlns:p14="http://schemas.microsoft.com/office/powerpoint/2010/main" val="333631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1D58666-E26B-4EAE-AA74-9C74E4BAF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7288C4F-0F6C-4226-B8D2-C0EE4786C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0" name="Picture 19">
              <a:extLst>
                <a:ext uri="{FF2B5EF4-FFF2-40B4-BE49-F238E27FC236}">
                  <a16:creationId xmlns:a16="http://schemas.microsoft.com/office/drawing/2014/main" id="{DA0DC220-B0FC-4268-9E45-0705DA26964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5D2CA09E-2D13-478A-A98B-3A66ED646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E14C9FAD-7A39-47B3-9F08-4C4F9DA206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FDCB6FF3-6165-4BB2-80C5-7A6D0D25D5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1AC4BBA-2E94-40BA-A2CA-B5C979D55512}"/>
              </a:ext>
            </a:extLst>
          </p:cNvPr>
          <p:cNvSpPr>
            <a:spLocks noGrp="1"/>
          </p:cNvSpPr>
          <p:nvPr>
            <p:ph type="title"/>
          </p:nvPr>
        </p:nvSpPr>
        <p:spPr>
          <a:xfrm>
            <a:off x="1072267" y="1041401"/>
            <a:ext cx="6528018" cy="2345264"/>
          </a:xfrm>
        </p:spPr>
        <p:txBody>
          <a:bodyPr vert="horz" lIns="91440" tIns="45720" rIns="91440" bIns="45720" rtlCol="0" anchor="b">
            <a:normAutofit/>
          </a:bodyPr>
          <a:lstStyle/>
          <a:p>
            <a:pPr>
              <a:lnSpc>
                <a:spcPct val="90000"/>
              </a:lnSpc>
            </a:pPr>
            <a:r>
              <a:rPr lang="en-US" sz="5400">
                <a:latin typeface="Times New Roman" panose="02020603050405020304" pitchFamily="18" charset="0"/>
                <a:cs typeface="Times New Roman" panose="02020603050405020304" pitchFamily="18" charset="0"/>
              </a:rPr>
              <a:t>Cách thêm nhãn tùy chỉnh vào thẻ ghi chú trong Trello</a:t>
            </a:r>
          </a:p>
        </p:txBody>
      </p:sp>
      <p:cxnSp>
        <p:nvCxnSpPr>
          <p:cNvPr id="25" name="Straight Connector 24">
            <a:extLst>
              <a:ext uri="{FF2B5EF4-FFF2-40B4-BE49-F238E27FC236}">
                <a16:creationId xmlns:a16="http://schemas.microsoft.com/office/drawing/2014/main" id="{EE0488CE-8E24-413E-B105-426B0506E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picture containing game&#10;&#10;Description automatically generated">
            <a:extLst>
              <a:ext uri="{FF2B5EF4-FFF2-40B4-BE49-F238E27FC236}">
                <a16:creationId xmlns:a16="http://schemas.microsoft.com/office/drawing/2014/main" id="{F4D21202-233A-45E4-A18E-41D8DE0380F4}"/>
              </a:ext>
            </a:extLst>
          </p:cNvPr>
          <p:cNvPicPr>
            <a:picLocks noChangeAspect="1"/>
          </p:cNvPicPr>
          <p:nvPr/>
        </p:nvPicPr>
        <p:blipFill rotWithShape="1">
          <a:blip r:embed="rId7"/>
          <a:srcRect l="15931" r="36023" b="4"/>
          <a:stretch/>
        </p:blipFill>
        <p:spPr>
          <a:xfrm>
            <a:off x="8077199" y="1041400"/>
            <a:ext cx="3059206" cy="477520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453105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5" name="Picture 3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8" name="Picture 3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0" name="Straight Connector 3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5" name="Picture 44">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20C519C-CFB3-42A2-8582-B451B3321562}"/>
              </a:ext>
            </a:extLst>
          </p:cNvPr>
          <p:cNvSpPr>
            <a:spLocks noGrp="1"/>
          </p:cNvSpPr>
          <p:nvPr>
            <p:ph type="title"/>
          </p:nvPr>
        </p:nvSpPr>
        <p:spPr>
          <a:xfrm>
            <a:off x="1042357" y="1871896"/>
            <a:ext cx="4094017" cy="1364470"/>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1</a:t>
            </a:r>
          </a:p>
        </p:txBody>
      </p:sp>
      <p:sp>
        <p:nvSpPr>
          <p:cNvPr id="3" name="Content Placeholder 2">
            <a:extLst>
              <a:ext uri="{FF2B5EF4-FFF2-40B4-BE49-F238E27FC236}">
                <a16:creationId xmlns:a16="http://schemas.microsoft.com/office/drawing/2014/main" id="{03E1A4C1-8279-4D27-B072-F24E87D536EB}"/>
              </a:ext>
            </a:extLst>
          </p:cNvPr>
          <p:cNvSpPr>
            <a:spLocks noGrp="1"/>
          </p:cNvSpPr>
          <p:nvPr>
            <p:ph sz="half" idx="1"/>
          </p:nvPr>
        </p:nvSpPr>
        <p:spPr>
          <a:xfrm>
            <a:off x="1118605" y="335737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Nhấn vào thẻ ghi chú mà bạn muốn gắn nhãn tùy chỉnh</a:t>
            </a:r>
          </a:p>
        </p:txBody>
      </p:sp>
      <p:pic>
        <p:nvPicPr>
          <p:cNvPr id="7" name="Content Placeholder 6" descr="Graphical user interface, application&#10;&#10;Description automatically generated">
            <a:extLst>
              <a:ext uri="{FF2B5EF4-FFF2-40B4-BE49-F238E27FC236}">
                <a16:creationId xmlns:a16="http://schemas.microsoft.com/office/drawing/2014/main" id="{2A2F8853-8546-47D1-83AF-75E655BA2CE1}"/>
              </a:ext>
            </a:extLst>
          </p:cNvPr>
          <p:cNvPicPr>
            <a:picLocks noGrp="1" noChangeAspect="1"/>
          </p:cNvPicPr>
          <p:nvPr>
            <p:ph sz="half" idx="2"/>
          </p:nvPr>
        </p:nvPicPr>
        <p:blipFill>
          <a:blip r:embed="rId7"/>
          <a:stretch>
            <a:fillRect/>
          </a:stretch>
        </p:blipFill>
        <p:spPr>
          <a:xfrm>
            <a:off x="5446949" y="1481668"/>
            <a:ext cx="5469466" cy="3910668"/>
          </a:xfrm>
          <a:prstGeom prst="rect">
            <a:avLst/>
          </a:prstGeom>
          <a:ln w="57150" cmpd="thickThin">
            <a:solidFill>
              <a:srgbClr val="7F7F7F"/>
            </a:solidFill>
            <a:miter lim="800000"/>
          </a:ln>
        </p:spPr>
      </p:pic>
      <p:sp>
        <p:nvSpPr>
          <p:cNvPr id="41" name="Title 1">
            <a:extLst>
              <a:ext uri="{FF2B5EF4-FFF2-40B4-BE49-F238E27FC236}">
                <a16:creationId xmlns:a16="http://schemas.microsoft.com/office/drawing/2014/main" id="{96CA2C99-C8B3-4331-B90A-0411F3A0F8C0}"/>
              </a:ext>
            </a:extLst>
          </p:cNvPr>
          <p:cNvSpPr txBox="1">
            <a:spLocks/>
          </p:cNvSpPr>
          <p:nvPr/>
        </p:nvSpPr>
        <p:spPr>
          <a:xfrm>
            <a:off x="-412092" y="80321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thêm nhãn tùy chỉnh vào thẻ ghi chú trong Trello</a:t>
            </a:r>
          </a:p>
        </p:txBody>
      </p:sp>
    </p:spTree>
    <p:extLst>
      <p:ext uri="{BB962C8B-B14F-4D97-AF65-F5344CB8AC3E}">
        <p14:creationId xmlns:p14="http://schemas.microsoft.com/office/powerpoint/2010/main" val="4156852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8AB242F-9CC8-4203-BF67-672C799359A8}"/>
              </a:ext>
            </a:extLst>
          </p:cNvPr>
          <p:cNvSpPr>
            <a:spLocks noGrp="1"/>
          </p:cNvSpPr>
          <p:nvPr>
            <p:ph type="title"/>
          </p:nvPr>
        </p:nvSpPr>
        <p:spPr>
          <a:xfrm>
            <a:off x="1019617" y="1626105"/>
            <a:ext cx="4094017" cy="1505872"/>
          </a:xfrm>
        </p:spPr>
        <p:txBody>
          <a:bodyPr vert="horz" lIns="91440" tIns="45720" rIns="91440" bIns="45720" rtlCol="0" anchor="b">
            <a:normAutofit/>
          </a:bodyPr>
          <a:lstStyle/>
          <a:p>
            <a:r>
              <a:rPr lang="en-US" sz="4800">
                <a:solidFill>
                  <a:srgbClr val="262626"/>
                </a:solidFill>
                <a:latin typeface="Times New Roman" panose="02020603050405020304" pitchFamily="18" charset="0"/>
                <a:cs typeface="Times New Roman" panose="02020603050405020304" pitchFamily="18" charset="0"/>
              </a:rPr>
              <a:t>Bước 2</a:t>
            </a:r>
          </a:p>
        </p:txBody>
      </p:sp>
      <p:sp>
        <p:nvSpPr>
          <p:cNvPr id="3" name="Content Placeholder 2">
            <a:extLst>
              <a:ext uri="{FF2B5EF4-FFF2-40B4-BE49-F238E27FC236}">
                <a16:creationId xmlns:a16="http://schemas.microsoft.com/office/drawing/2014/main" id="{AC098730-B961-498E-A0B3-22FDE40FDC41}"/>
              </a:ext>
            </a:extLst>
          </p:cNvPr>
          <p:cNvSpPr>
            <a:spLocks noGrp="1"/>
          </p:cNvSpPr>
          <p:nvPr>
            <p:ph sz="half" idx="1"/>
          </p:nvPr>
        </p:nvSpPr>
        <p:spPr>
          <a:xfrm>
            <a:off x="1099745" y="335737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Bên phần giao diện bên phải, nhấn Nhãn</a:t>
            </a:r>
          </a:p>
        </p:txBody>
      </p:sp>
      <p:pic>
        <p:nvPicPr>
          <p:cNvPr id="7" name="Content Placeholder 6" descr="Graphical user interface, application, Teams&#10;&#10;Description automatically generated">
            <a:extLst>
              <a:ext uri="{FF2B5EF4-FFF2-40B4-BE49-F238E27FC236}">
                <a16:creationId xmlns:a16="http://schemas.microsoft.com/office/drawing/2014/main" id="{4EEFCB6E-4858-4DCA-A6DD-CA4B939BD424}"/>
              </a:ext>
            </a:extLst>
          </p:cNvPr>
          <p:cNvPicPr>
            <a:picLocks noGrp="1" noChangeAspect="1"/>
          </p:cNvPicPr>
          <p:nvPr>
            <p:ph sz="half" idx="2"/>
          </p:nvPr>
        </p:nvPicPr>
        <p:blipFill>
          <a:blip r:embed="rId7"/>
          <a:stretch>
            <a:fillRect/>
          </a:stretch>
        </p:blipFill>
        <p:spPr>
          <a:xfrm>
            <a:off x="5319680" y="1244338"/>
            <a:ext cx="5768975" cy="4892438"/>
          </a:xfrm>
        </p:spPr>
      </p:pic>
      <p:sp>
        <p:nvSpPr>
          <p:cNvPr id="26" name="Title 1">
            <a:extLst>
              <a:ext uri="{FF2B5EF4-FFF2-40B4-BE49-F238E27FC236}">
                <a16:creationId xmlns:a16="http://schemas.microsoft.com/office/drawing/2014/main" id="{4C3D7093-D288-4777-8987-8656214D2740}"/>
              </a:ext>
            </a:extLst>
          </p:cNvPr>
          <p:cNvSpPr txBox="1">
            <a:spLocks/>
          </p:cNvSpPr>
          <p:nvPr/>
        </p:nvSpPr>
        <p:spPr>
          <a:xfrm>
            <a:off x="-412092" y="80321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thêm nhãn tùy chỉnh vào thẻ ghi chú trong Trello</a:t>
            </a:r>
          </a:p>
        </p:txBody>
      </p:sp>
    </p:spTree>
    <p:extLst>
      <p:ext uri="{BB962C8B-B14F-4D97-AF65-F5344CB8AC3E}">
        <p14:creationId xmlns:p14="http://schemas.microsoft.com/office/powerpoint/2010/main" val="3996712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DF49F05-B11F-4757-8FD3-3B2AA6D52729}"/>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3</a:t>
            </a:r>
          </a:p>
        </p:txBody>
      </p:sp>
      <p:cxnSp>
        <p:nvCxnSpPr>
          <p:cNvPr id="27" name="Straight Connector 2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F3B751E0-5B48-49F8-B90F-D8781448C181}"/>
              </a:ext>
            </a:extLst>
          </p:cNvPr>
          <p:cNvSpPr>
            <a:spLocks noGrp="1"/>
          </p:cNvSpPr>
          <p:nvPr>
            <p:ph sz="half" idx="1"/>
          </p:nvPr>
        </p:nvSpPr>
        <p:spPr>
          <a:xfrm>
            <a:off x="1295401" y="2493774"/>
            <a:ext cx="3660057" cy="3382094"/>
          </a:xfrm>
        </p:spPr>
        <p:txBody>
          <a:bodyPr vert="horz" lIns="91440" tIns="45720" rIns="91440" bIns="45720" rtlCol="0" anchor="t">
            <a:normAutofit/>
          </a:bodyPr>
          <a:lstStyle/>
          <a:p>
            <a:r>
              <a:rPr lang="en-US" sz="2000">
                <a:solidFill>
                  <a:srgbClr val="262626"/>
                </a:solidFill>
                <a:latin typeface="Times New Roman" panose="02020603050405020304" pitchFamily="18" charset="0"/>
                <a:cs typeface="Times New Roman" panose="02020603050405020304" pitchFamily="18" charset="0"/>
              </a:rPr>
              <a:t>Lựa chọn một nhãn trong danh sách các nhãn có sẵn. Theo mặc định, Trello sẽ gợi ý cho bạn một vài màu sắc có thể sử dụng cho nhãn. Nhấn vào biểu tượng chỉnh sửa bên cạnh nhãn tùy chỉnh để thêm tiêu đề, nếu như bạn muốn</a:t>
            </a:r>
          </a:p>
        </p:txBody>
      </p:sp>
      <p:pic>
        <p:nvPicPr>
          <p:cNvPr id="6" name="Content Placeholder 5" descr="Chart, bar chart&#10;&#10;Description automatically generated">
            <a:extLst>
              <a:ext uri="{FF2B5EF4-FFF2-40B4-BE49-F238E27FC236}">
                <a16:creationId xmlns:a16="http://schemas.microsoft.com/office/drawing/2014/main" id="{06B506BF-638E-4803-86CE-46BAAF5DC1D1}"/>
              </a:ext>
            </a:extLst>
          </p:cNvPr>
          <p:cNvPicPr>
            <a:picLocks noGrp="1" noChangeAspect="1"/>
          </p:cNvPicPr>
          <p:nvPr>
            <p:ph sz="half" idx="2"/>
          </p:nvPr>
        </p:nvPicPr>
        <p:blipFill>
          <a:blip r:embed="rId5"/>
          <a:stretch>
            <a:fillRect/>
          </a:stretch>
        </p:blipFill>
        <p:spPr>
          <a:xfrm>
            <a:off x="6815578" y="1490595"/>
            <a:ext cx="3026569" cy="4385271"/>
          </a:xfrm>
          <a:prstGeom prst="rect">
            <a:avLst/>
          </a:prstGeom>
          <a:ln w="57150" cmpd="thickThin">
            <a:solidFill>
              <a:srgbClr val="7F7F7F"/>
            </a:solidFill>
            <a:miter lim="800000"/>
          </a:ln>
        </p:spPr>
      </p:pic>
      <p:sp>
        <p:nvSpPr>
          <p:cNvPr id="18" name="Title 1">
            <a:extLst>
              <a:ext uri="{FF2B5EF4-FFF2-40B4-BE49-F238E27FC236}">
                <a16:creationId xmlns:a16="http://schemas.microsoft.com/office/drawing/2014/main" id="{967163A7-BD26-44B0-8284-F8A81085C0FC}"/>
              </a:ext>
            </a:extLst>
          </p:cNvPr>
          <p:cNvSpPr txBox="1">
            <a:spLocks/>
          </p:cNvSpPr>
          <p:nvPr/>
        </p:nvSpPr>
        <p:spPr>
          <a:xfrm>
            <a:off x="-412092" y="80321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thêm nhãn tùy chỉnh vào thẻ ghi chú trong Trello</a:t>
            </a:r>
          </a:p>
        </p:txBody>
      </p:sp>
    </p:spTree>
    <p:extLst>
      <p:ext uri="{BB962C8B-B14F-4D97-AF65-F5344CB8AC3E}">
        <p14:creationId xmlns:p14="http://schemas.microsoft.com/office/powerpoint/2010/main" val="3362926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1D58666-E26B-4EAE-AA74-9C74E4BAF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7288C4F-0F6C-4226-B8D2-C0EE4786C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0" name="Picture 19">
              <a:extLst>
                <a:ext uri="{FF2B5EF4-FFF2-40B4-BE49-F238E27FC236}">
                  <a16:creationId xmlns:a16="http://schemas.microsoft.com/office/drawing/2014/main" id="{DA0DC220-B0FC-4268-9E45-0705DA26964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5D2CA09E-2D13-478A-A98B-3A66ED646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E14C9FAD-7A39-47B3-9F08-4C4F9DA206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FDCB6FF3-6165-4BB2-80C5-7A6D0D25D5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6CB9656-C9BD-4063-B10D-FDA1B4C501C4}"/>
              </a:ext>
            </a:extLst>
          </p:cNvPr>
          <p:cNvSpPr>
            <a:spLocks noGrp="1"/>
          </p:cNvSpPr>
          <p:nvPr>
            <p:ph type="title"/>
          </p:nvPr>
        </p:nvSpPr>
        <p:spPr>
          <a:xfrm>
            <a:off x="1072267" y="1041401"/>
            <a:ext cx="6528018" cy="2345264"/>
          </a:xfrm>
        </p:spPr>
        <p:txBody>
          <a:bodyPr vert="horz" lIns="91440" tIns="45720" rIns="91440" bIns="45720" rtlCol="0" anchor="b">
            <a:normAutofit/>
          </a:bodyPr>
          <a:lstStyle/>
          <a:p>
            <a:pPr>
              <a:lnSpc>
                <a:spcPct val="90000"/>
              </a:lnSpc>
            </a:pPr>
            <a:r>
              <a:rPr lang="en-US" sz="5400">
                <a:latin typeface="Times New Roman" panose="02020603050405020304" pitchFamily="18" charset="0"/>
                <a:cs typeface="Times New Roman" panose="02020603050405020304" pitchFamily="18" charset="0"/>
              </a:rPr>
              <a:t>Làm thế nào để tìm kiếm trong Trello với phím tắt?</a:t>
            </a:r>
          </a:p>
        </p:txBody>
      </p:sp>
      <p:cxnSp>
        <p:nvCxnSpPr>
          <p:cNvPr id="25" name="Straight Connector 24">
            <a:extLst>
              <a:ext uri="{FF2B5EF4-FFF2-40B4-BE49-F238E27FC236}">
                <a16:creationId xmlns:a16="http://schemas.microsoft.com/office/drawing/2014/main" id="{EE0488CE-8E24-413E-B105-426B0506E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picture containing game&#10;&#10;Description automatically generated">
            <a:extLst>
              <a:ext uri="{FF2B5EF4-FFF2-40B4-BE49-F238E27FC236}">
                <a16:creationId xmlns:a16="http://schemas.microsoft.com/office/drawing/2014/main" id="{CE9CD5A6-D5FA-4028-8B1C-FFF3545F9671}"/>
              </a:ext>
            </a:extLst>
          </p:cNvPr>
          <p:cNvPicPr>
            <a:picLocks noChangeAspect="1"/>
          </p:cNvPicPr>
          <p:nvPr/>
        </p:nvPicPr>
        <p:blipFill rotWithShape="1">
          <a:blip r:embed="rId7"/>
          <a:srcRect l="15931" r="36023" b="4"/>
          <a:stretch/>
        </p:blipFill>
        <p:spPr>
          <a:xfrm>
            <a:off x="8077199" y="1041400"/>
            <a:ext cx="3059206" cy="477520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0173409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4090874" y="-173377"/>
            <a:ext cx="6823012" cy="57991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30550-D4C4-445A-8C00-51395A6D2C72}"/>
              </a:ext>
            </a:extLst>
          </p:cNvPr>
          <p:cNvSpPr/>
          <p:nvPr/>
        </p:nvSpPr>
        <p:spPr>
          <a:xfrm>
            <a:off x="4428652" y="730149"/>
            <a:ext cx="5499334" cy="1138773"/>
          </a:xfrm>
          <a:prstGeom prst="rect">
            <a:avLst/>
          </a:prstGeom>
        </p:spPr>
        <p:txBody>
          <a:bodyPr wrap="square">
            <a:spAutoFit/>
          </a:bodyPr>
          <a:lstStyle/>
          <a:p>
            <a:pPr marL="742950" lvl="1" indent="-285750" algn="just">
              <a:buFont typeface="Wingdings" pitchFamily="2" charset="2"/>
              <a:buChar char="l"/>
            </a:pPr>
            <a:r>
              <a:rPr lang="ko-KR" altLang="en-US" sz="3200" b="1">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 </a:t>
            </a:r>
            <a:r>
              <a:rPr lang="en-US" altLang="ko-KR">
                <a:latin typeface="Times New Roman" panose="02020603050405020304" pitchFamily="18" charset="0"/>
                <a:cs typeface="Times New Roman" panose="02020603050405020304" pitchFamily="18" charset="0"/>
              </a:rPr>
              <a:t>B: Mở menu của bảng tính. </a:t>
            </a:r>
            <a:r>
              <a:rPr lang="vi-VN" altLang="ko-KR">
                <a:latin typeface="Times New Roman" panose="02020603050405020304" pitchFamily="18" charset="0"/>
                <a:cs typeface="Times New Roman" panose="02020603050405020304" pitchFamily="18" charset="0"/>
              </a:rPr>
              <a:t>Từ đây bạn có thể tìm kiếm thông tin cũng như chuyển đổi qua lại giữa các bảng với nhau</a:t>
            </a:r>
            <a:endParaRPr lang="en-US" altLang="ko-KR" sz="2400" b="1">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1B164F0-2ED5-46A8-ABBA-733F87E1C653}"/>
              </a:ext>
            </a:extLst>
          </p:cNvPr>
          <p:cNvSpPr/>
          <p:nvPr/>
        </p:nvSpPr>
        <p:spPr>
          <a:xfrm>
            <a:off x="4943872" y="2053588"/>
            <a:ext cx="4896544" cy="923330"/>
          </a:xfrm>
          <a:prstGeom prst="rect">
            <a:avLst/>
          </a:prstGeom>
        </p:spPr>
        <p:txBody>
          <a:bodyPr wrap="square">
            <a:spAutoFit/>
          </a:bodyPr>
          <a:lstStyle/>
          <a:p>
            <a:pPr marL="285750" indent="-285750" algn="just">
              <a:buFont typeface="Wingdings" pitchFamily="2" charset="2"/>
              <a:buChar char="l"/>
            </a:pPr>
            <a:r>
              <a:rPr lang="vi-VN">
                <a:latin typeface="Times New Roman" panose="02020603050405020304" pitchFamily="18" charset="0"/>
                <a:cs typeface="Times New Roman" panose="02020603050405020304" pitchFamily="18" charset="0"/>
              </a:rPr>
              <a:t>/: Phím tắt mở hộp tìm kiếm. Từ vị trí này bạn có thể tìm kiếm những thẻ ghi chú và danh sách để đi đến thẻ bạn muốn.</a:t>
            </a:r>
            <a:endParaRPr lang="en-US" altLang="ko-KR" sz="2400" b="1">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74629D9-69B7-45B4-A2ED-04F7AB96D236}"/>
              </a:ext>
            </a:extLst>
          </p:cNvPr>
          <p:cNvSpPr/>
          <p:nvPr/>
        </p:nvSpPr>
        <p:spPr>
          <a:xfrm>
            <a:off x="4951402" y="3441505"/>
            <a:ext cx="5184576" cy="1477328"/>
          </a:xfrm>
          <a:prstGeom prst="rect">
            <a:avLst/>
          </a:prstGeom>
        </p:spPr>
        <p:txBody>
          <a:bodyPr wrap="square">
            <a:spAutoFit/>
          </a:bodyPr>
          <a:lstStyle/>
          <a:p>
            <a:pPr marL="285750" indent="-285750">
              <a:buFont typeface="Wingdings" pitchFamily="2" charset="2"/>
              <a:buChar char="l"/>
            </a:pPr>
            <a:r>
              <a:rPr lang="en-US">
                <a:latin typeface="Times New Roman" panose="02020603050405020304" pitchFamily="18" charset="0"/>
                <a:cs typeface="Times New Roman" panose="02020603050405020304" pitchFamily="18" charset="0"/>
              </a:rPr>
              <a:t>F: Mở bộ lọc tìm kiếm. Bạn có thể lọc ra những thẻ ghi chú theo từ khóa, nhãn tùy chỉnh, theo thành viên hay theo ngày hết hạn của thẻ. Tất cả những gì không phù hợp với tiêu chí bạn đặt ra sẽ bị ẩn đi cho đến khi bạn xóa bỏ điều kiện lọc dữ liệu.</a:t>
            </a:r>
            <a:endParaRPr lang="ko-KR" altLang="en-US" sz="2400" b="1">
              <a:ln w="13462">
                <a:solidFill>
                  <a:schemeClr val="bg1"/>
                </a:solidFill>
                <a:prstDash val="solid"/>
              </a:ln>
              <a:solidFill>
                <a:srgbClr val="FF0000"/>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3285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605F094-2791-4CC2-8DE8-2A3FC9538B53}"/>
              </a:ext>
            </a:extLst>
          </p:cNvPr>
          <p:cNvSpPr>
            <a:spLocks noGrp="1"/>
          </p:cNvSpPr>
          <p:nvPr>
            <p:ph type="title"/>
          </p:nvPr>
        </p:nvSpPr>
        <p:spPr>
          <a:xfrm>
            <a:off x="1022093" y="2802219"/>
            <a:ext cx="4094017" cy="2823880"/>
          </a:xfrm>
        </p:spPr>
        <p:txBody>
          <a:bodyPr vert="horz" lIns="91440" tIns="45720" rIns="91440" bIns="45720" rtlCol="0" anchor="b">
            <a:noAutofit/>
          </a:bodyPr>
          <a:lstStyle/>
          <a:p>
            <a:pPr>
              <a:lnSpc>
                <a:spcPct val="90000"/>
              </a:lnSpc>
            </a:pPr>
            <a:r>
              <a:rPr lang="en-US" sz="5400">
                <a:solidFill>
                  <a:srgbClr val="262626"/>
                </a:solidFill>
                <a:latin typeface="Times New Roman" panose="02020603050405020304" pitchFamily="18" charset="0"/>
                <a:cs typeface="Times New Roman" panose="02020603050405020304" pitchFamily="18" charset="0"/>
              </a:rPr>
              <a:t>Cách sử dụng Power-Ups theo dõi các task thông qua Calendar?</a:t>
            </a:r>
          </a:p>
        </p:txBody>
      </p:sp>
      <p:pic>
        <p:nvPicPr>
          <p:cNvPr id="4" name="Picture 3" descr="A close up of a logo&#10;&#10;Description automatically generated">
            <a:extLst>
              <a:ext uri="{FF2B5EF4-FFF2-40B4-BE49-F238E27FC236}">
                <a16:creationId xmlns:a16="http://schemas.microsoft.com/office/drawing/2014/main" id="{321E707D-DE31-4520-A627-64AC441C7CF9}"/>
              </a:ext>
            </a:extLst>
          </p:cNvPr>
          <p:cNvPicPr>
            <a:picLocks noChangeAspect="1"/>
          </p:cNvPicPr>
          <p:nvPr/>
        </p:nvPicPr>
        <p:blipFill>
          <a:blip r:embed="rId7"/>
          <a:stretch>
            <a:fillRect/>
          </a:stretch>
        </p:blipFill>
        <p:spPr>
          <a:xfrm>
            <a:off x="5706533" y="982131"/>
            <a:ext cx="489373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13121733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7"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8"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0"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02C7F85-39D4-4035-A146-5F7E7DB7E04C}"/>
              </a:ext>
            </a:extLst>
          </p:cNvPr>
          <p:cNvSpPr>
            <a:spLocks noGrp="1"/>
          </p:cNvSpPr>
          <p:nvPr>
            <p:ph type="title"/>
          </p:nvPr>
        </p:nvSpPr>
        <p:spPr>
          <a:xfrm>
            <a:off x="922082" y="2036189"/>
            <a:ext cx="4094017" cy="1977212"/>
          </a:xfrm>
        </p:spPr>
        <p:txBody>
          <a:bodyPr vert="horz" lIns="91440" tIns="45720" rIns="91440" bIns="45720" rtlCol="0" anchor="b">
            <a:normAutofit/>
          </a:bodyPr>
          <a:lstStyle/>
          <a:p>
            <a:r>
              <a:rPr lang="en-US" sz="4800">
                <a:solidFill>
                  <a:srgbClr val="262626"/>
                </a:solidFill>
                <a:latin typeface="Times New Roman" panose="02020603050405020304" pitchFamily="18" charset="0"/>
                <a:cs typeface="Times New Roman" panose="02020603050405020304" pitchFamily="18" charset="0"/>
              </a:rPr>
              <a:t>Những tính năng của Trello</a:t>
            </a:r>
          </a:p>
        </p:txBody>
      </p:sp>
      <p:pic>
        <p:nvPicPr>
          <p:cNvPr id="4" name="Picture 3" descr="A picture containing game&#10;&#10;Description automatically generated">
            <a:extLst>
              <a:ext uri="{FF2B5EF4-FFF2-40B4-BE49-F238E27FC236}">
                <a16:creationId xmlns:a16="http://schemas.microsoft.com/office/drawing/2014/main" id="{95A5BD5A-A1C8-48BA-9597-323918BD66B9}"/>
              </a:ext>
            </a:extLst>
          </p:cNvPr>
          <p:cNvPicPr>
            <a:picLocks noChangeAspect="1"/>
          </p:cNvPicPr>
          <p:nvPr/>
        </p:nvPicPr>
        <p:blipFill>
          <a:blip r:embed="rId7"/>
          <a:stretch>
            <a:fillRect/>
          </a:stretch>
        </p:blipFill>
        <p:spPr>
          <a:xfrm>
            <a:off x="5418668" y="1377949"/>
            <a:ext cx="5469466" cy="4102099"/>
          </a:xfrm>
          <a:prstGeom prst="rect">
            <a:avLst/>
          </a:prstGeom>
          <a:ln w="57150" cmpd="thickThin">
            <a:solidFill>
              <a:srgbClr val="7F7F7F"/>
            </a:solidFill>
            <a:miter lim="800000"/>
          </a:ln>
        </p:spPr>
      </p:pic>
    </p:spTree>
    <p:extLst>
      <p:ext uri="{BB962C8B-B14F-4D97-AF65-F5344CB8AC3E}">
        <p14:creationId xmlns:p14="http://schemas.microsoft.com/office/powerpoint/2010/main" val="36816687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8" name="Picture 97">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9" name="Rectangle 98">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0" name="Picture 99">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1" name="Picture 100">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3" name="Straight Connector 102">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5" name="Rectangle 104">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08" name="Picture 107">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9" name="Rectangle 108">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0" name="Picture 109">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1" name="Picture 110">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F00FE9-F169-44DE-81FD-28181EAF2054}"/>
              </a:ext>
            </a:extLst>
          </p:cNvPr>
          <p:cNvSpPr>
            <a:spLocks noGrp="1"/>
          </p:cNvSpPr>
          <p:nvPr>
            <p:ph type="title"/>
          </p:nvPr>
        </p:nvSpPr>
        <p:spPr>
          <a:xfrm>
            <a:off x="1050006" y="1439610"/>
            <a:ext cx="4094017" cy="1954574"/>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1 </a:t>
            </a:r>
          </a:p>
        </p:txBody>
      </p:sp>
      <p:sp>
        <p:nvSpPr>
          <p:cNvPr id="3" name="Content Placeholder 2">
            <a:extLst>
              <a:ext uri="{FF2B5EF4-FFF2-40B4-BE49-F238E27FC236}">
                <a16:creationId xmlns:a16="http://schemas.microsoft.com/office/drawing/2014/main" id="{C065E98F-E2FF-43DB-B976-CF14012977E0}"/>
              </a:ext>
            </a:extLst>
          </p:cNvPr>
          <p:cNvSpPr>
            <a:spLocks noGrp="1"/>
          </p:cNvSpPr>
          <p:nvPr>
            <p:ph sz="half" idx="1"/>
          </p:nvPr>
        </p:nvSpPr>
        <p:spPr>
          <a:xfrm>
            <a:off x="1080021" y="3542567"/>
            <a:ext cx="4094017" cy="1679620"/>
          </a:xfrm>
        </p:spPr>
        <p:txBody>
          <a:bodyPr vert="horz" lIns="91440" tIns="45720" rIns="91440" bIns="45720" rtlCol="0" anchor="t">
            <a:normAutofit/>
          </a:bodyPr>
          <a:lstStyle/>
          <a:p>
            <a:pPr marL="0" indent="0" algn="ctr">
              <a:buNone/>
            </a:pPr>
            <a:r>
              <a:rPr lang="en-US" sz="2000" kern="1200" cap="none">
                <a:solidFill>
                  <a:srgbClr val="000000"/>
                </a:solidFill>
                <a:effectLst/>
                <a:latin typeface="Times New Roman" panose="02020603050405020304" pitchFamily="18" charset="0"/>
                <a:cs typeface="Times New Roman" panose="02020603050405020304" pitchFamily="18" charset="0"/>
              </a:rPr>
              <a:t>Ở phía bên phải của màn hình, ngay dưới biểu tượng Profile của bạn, nhấn vào Hiện Menu.</a:t>
            </a:r>
          </a:p>
        </p:txBody>
      </p:sp>
      <p:pic>
        <p:nvPicPr>
          <p:cNvPr id="20" name="Content Placeholder 19" descr="A large body of water&#10;&#10;Description automatically generated">
            <a:extLst>
              <a:ext uri="{FF2B5EF4-FFF2-40B4-BE49-F238E27FC236}">
                <a16:creationId xmlns:a16="http://schemas.microsoft.com/office/drawing/2014/main" id="{20448E15-F146-482F-8824-1686B3AD8DB8}"/>
              </a:ext>
            </a:extLst>
          </p:cNvPr>
          <p:cNvPicPr>
            <a:picLocks noGrp="1" noChangeAspect="1"/>
          </p:cNvPicPr>
          <p:nvPr>
            <p:ph sz="half" idx="2"/>
          </p:nvPr>
        </p:nvPicPr>
        <p:blipFill>
          <a:blip r:embed="rId7"/>
          <a:stretch>
            <a:fillRect/>
          </a:stretch>
        </p:blipFill>
        <p:spPr>
          <a:xfrm>
            <a:off x="5630311" y="1184334"/>
            <a:ext cx="4849835" cy="4716466"/>
          </a:xfrm>
          <a:prstGeom prst="rect">
            <a:avLst/>
          </a:prstGeom>
          <a:ln w="57150" cmpd="thickThin">
            <a:solidFill>
              <a:srgbClr val="7F7F7F"/>
            </a:solidFill>
            <a:miter lim="800000"/>
          </a:ln>
        </p:spPr>
      </p:pic>
      <p:sp>
        <p:nvSpPr>
          <p:cNvPr id="89" name="Title 1">
            <a:extLst>
              <a:ext uri="{FF2B5EF4-FFF2-40B4-BE49-F238E27FC236}">
                <a16:creationId xmlns:a16="http://schemas.microsoft.com/office/drawing/2014/main" id="{C3848EA2-8F08-46F3-86A9-FDCF789EB967}"/>
              </a:ext>
            </a:extLst>
          </p:cNvPr>
          <p:cNvSpPr txBox="1">
            <a:spLocks/>
          </p:cNvSpPr>
          <p:nvPr/>
        </p:nvSpPr>
        <p:spPr>
          <a:xfrm>
            <a:off x="-1071969" y="74978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sử dụng power-up thông qua calendar</a:t>
            </a:r>
          </a:p>
        </p:txBody>
      </p:sp>
    </p:spTree>
    <p:extLst>
      <p:ext uri="{BB962C8B-B14F-4D97-AF65-F5344CB8AC3E}">
        <p14:creationId xmlns:p14="http://schemas.microsoft.com/office/powerpoint/2010/main" val="1261111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1" name="Picture 3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4" name="Picture 3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6" name="Straight Connector 3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 name="Picture 4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4BD6B52-9561-458F-A843-F161DDB8B18E}"/>
              </a:ext>
            </a:extLst>
          </p:cNvPr>
          <p:cNvSpPr>
            <a:spLocks noGrp="1"/>
          </p:cNvSpPr>
          <p:nvPr>
            <p:ph type="title"/>
          </p:nvPr>
        </p:nvSpPr>
        <p:spPr>
          <a:xfrm>
            <a:off x="1189628" y="1748486"/>
            <a:ext cx="4094017" cy="1679621"/>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2</a:t>
            </a:r>
          </a:p>
        </p:txBody>
      </p:sp>
      <p:sp>
        <p:nvSpPr>
          <p:cNvPr id="3" name="Content Placeholder 2">
            <a:extLst>
              <a:ext uri="{FF2B5EF4-FFF2-40B4-BE49-F238E27FC236}">
                <a16:creationId xmlns:a16="http://schemas.microsoft.com/office/drawing/2014/main" id="{5989DC70-DBF5-41C1-84CF-362A231D48CD}"/>
              </a:ext>
            </a:extLst>
          </p:cNvPr>
          <p:cNvSpPr>
            <a:spLocks noGrp="1"/>
          </p:cNvSpPr>
          <p:nvPr>
            <p:ph sz="half" idx="1"/>
          </p:nvPr>
        </p:nvSpPr>
        <p:spPr>
          <a:xfrm>
            <a:off x="1189627" y="363822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Times New Roman" panose="02020603050405020304" pitchFamily="18" charset="0"/>
                <a:cs typeface="Times New Roman" panose="02020603050405020304" pitchFamily="18" charset="0"/>
              </a:rPr>
              <a:t>Nhấn vào Tính Năng m</a:t>
            </a:r>
            <a:r>
              <a:rPr lang="en-US" sz="2100">
                <a:solidFill>
                  <a:srgbClr val="000000"/>
                </a:solidFill>
                <a:latin typeface="Times New Roman" panose="02020603050405020304" pitchFamily="18" charset="0"/>
                <a:cs typeface="Times New Roman" panose="02020603050405020304" pitchFamily="18" charset="0"/>
              </a:rPr>
              <a:t>ở rộng</a:t>
            </a:r>
            <a:endParaRPr lang="en-US" sz="2100" kern="1200" cap="none">
              <a:solidFill>
                <a:srgbClr val="000000"/>
              </a:solidFill>
              <a:effectLst/>
              <a:latin typeface="Times New Roman" panose="02020603050405020304" pitchFamily="18" charset="0"/>
              <a:cs typeface="Times New Roman" panose="02020603050405020304" pitchFamily="18" charset="0"/>
            </a:endParaRPr>
          </a:p>
        </p:txBody>
      </p:sp>
      <p:pic>
        <p:nvPicPr>
          <p:cNvPr id="6" name="Content Placeholder 5" descr="Graphical user interface, application&#10;&#10;Description automatically generated">
            <a:extLst>
              <a:ext uri="{FF2B5EF4-FFF2-40B4-BE49-F238E27FC236}">
                <a16:creationId xmlns:a16="http://schemas.microsoft.com/office/drawing/2014/main" id="{8314EA56-17FA-436C-9D4C-79991D8E9223}"/>
              </a:ext>
            </a:extLst>
          </p:cNvPr>
          <p:cNvPicPr>
            <a:picLocks noGrp="1" noChangeAspect="1"/>
          </p:cNvPicPr>
          <p:nvPr>
            <p:ph sz="half" idx="2"/>
          </p:nvPr>
        </p:nvPicPr>
        <p:blipFill>
          <a:blip r:embed="rId7"/>
          <a:stretch>
            <a:fillRect/>
          </a:stretch>
        </p:blipFill>
        <p:spPr>
          <a:xfrm>
            <a:off x="6231117" y="1173349"/>
            <a:ext cx="3884961" cy="4834996"/>
          </a:xfrm>
          <a:prstGeom prst="rect">
            <a:avLst/>
          </a:prstGeom>
          <a:ln w="57150" cmpd="thickThin">
            <a:solidFill>
              <a:srgbClr val="7F7F7F"/>
            </a:solidFill>
            <a:miter lim="800000"/>
          </a:ln>
        </p:spPr>
      </p:pic>
      <p:sp>
        <p:nvSpPr>
          <p:cNvPr id="28" name="Title 1">
            <a:extLst>
              <a:ext uri="{FF2B5EF4-FFF2-40B4-BE49-F238E27FC236}">
                <a16:creationId xmlns:a16="http://schemas.microsoft.com/office/drawing/2014/main" id="{17244CEC-0DC8-4634-B4B5-E63D0D8433F4}"/>
              </a:ext>
            </a:extLst>
          </p:cNvPr>
          <p:cNvSpPr txBox="1">
            <a:spLocks/>
          </p:cNvSpPr>
          <p:nvPr/>
        </p:nvSpPr>
        <p:spPr>
          <a:xfrm>
            <a:off x="-1071969" y="74978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sử dụng power-up thông qua calendar</a:t>
            </a:r>
          </a:p>
        </p:txBody>
      </p:sp>
    </p:spTree>
    <p:extLst>
      <p:ext uri="{BB962C8B-B14F-4D97-AF65-F5344CB8AC3E}">
        <p14:creationId xmlns:p14="http://schemas.microsoft.com/office/powerpoint/2010/main" val="2531075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AA41200-F763-4875-AE53-496EA1D7C4A8}"/>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solidFill>
                  <a:srgbClr val="262626"/>
                </a:solidFill>
                <a:latin typeface="Times New Roman" panose="02020603050405020304" pitchFamily="18" charset="0"/>
                <a:cs typeface="Times New Roman" panose="02020603050405020304" pitchFamily="18" charset="0"/>
              </a:rPr>
              <a:t>Bước 3</a:t>
            </a:r>
          </a:p>
        </p:txBody>
      </p:sp>
      <p:sp>
        <p:nvSpPr>
          <p:cNvPr id="3" name="Content Placeholder 2">
            <a:extLst>
              <a:ext uri="{FF2B5EF4-FFF2-40B4-BE49-F238E27FC236}">
                <a16:creationId xmlns:a16="http://schemas.microsoft.com/office/drawing/2014/main" id="{31156928-14B2-4A94-92DD-EBA64E2B3BA2}"/>
              </a:ext>
            </a:extLst>
          </p:cNvPr>
          <p:cNvSpPr>
            <a:spLocks noGrp="1"/>
          </p:cNvSpPr>
          <p:nvPr>
            <p:ph sz="half" idx="1"/>
          </p:nvPr>
        </p:nvSpPr>
        <p:spPr>
          <a:xfrm>
            <a:off x="1298448" y="5540582"/>
            <a:ext cx="9603727" cy="388793"/>
          </a:xfrm>
        </p:spPr>
        <p:txBody>
          <a:bodyPr vert="horz" lIns="91440" tIns="45720" rIns="91440" bIns="45720" rtlCol="0" anchor="t">
            <a:normAutofit/>
          </a:bodyPr>
          <a:lstStyle/>
          <a:p>
            <a:pPr marL="0" indent="0" algn="ctr">
              <a:lnSpc>
                <a:spcPct val="90000"/>
              </a:lnSpc>
              <a:buNone/>
            </a:pPr>
            <a:r>
              <a:rPr lang="en-US" sz="2000" kern="1200" cap="none">
                <a:solidFill>
                  <a:srgbClr val="000000"/>
                </a:solidFill>
                <a:effectLst/>
                <a:latin typeface="Times New Roman" panose="02020603050405020304" pitchFamily="18" charset="0"/>
                <a:cs typeface="Times New Roman" panose="02020603050405020304" pitchFamily="18" charset="0"/>
              </a:rPr>
              <a:t>Tìm kiếm Lịch và thêm tiện ích Lịch từ phần mềm Trello.</a:t>
            </a:r>
          </a:p>
        </p:txBody>
      </p:sp>
      <p:sp>
        <p:nvSpPr>
          <p:cNvPr id="27" name="Rectangle 26">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pplication, Teams&#10;&#10;Description automatically generated">
            <a:extLst>
              <a:ext uri="{FF2B5EF4-FFF2-40B4-BE49-F238E27FC236}">
                <a16:creationId xmlns:a16="http://schemas.microsoft.com/office/drawing/2014/main" id="{D826C059-8417-42E0-8979-84B823C8265F}"/>
              </a:ext>
            </a:extLst>
          </p:cNvPr>
          <p:cNvPicPr>
            <a:picLocks noGrp="1" noChangeAspect="1"/>
          </p:cNvPicPr>
          <p:nvPr>
            <p:ph sz="half" idx="2"/>
          </p:nvPr>
        </p:nvPicPr>
        <p:blipFill>
          <a:blip r:embed="rId7"/>
          <a:stretch>
            <a:fillRect/>
          </a:stretch>
        </p:blipFill>
        <p:spPr>
          <a:xfrm>
            <a:off x="2105888" y="1410207"/>
            <a:ext cx="7986586" cy="2455875"/>
          </a:xfrm>
          <a:prstGeom prst="rect">
            <a:avLst/>
          </a:prstGeom>
        </p:spPr>
      </p:pic>
      <p:cxnSp>
        <p:nvCxnSpPr>
          <p:cNvPr id="29" name="Straight Connector 28">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3D70625C-8EE3-48A1-8744-1E9B6CA8589C}"/>
              </a:ext>
            </a:extLst>
          </p:cNvPr>
          <p:cNvSpPr txBox="1">
            <a:spLocks/>
          </p:cNvSpPr>
          <p:nvPr/>
        </p:nvSpPr>
        <p:spPr>
          <a:xfrm>
            <a:off x="-1071969" y="749785"/>
            <a:ext cx="9477345" cy="35365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q"/>
            </a:pPr>
            <a:r>
              <a:rPr lang="en-US" sz="2400">
                <a:solidFill>
                  <a:schemeClr val="accent5"/>
                </a:solidFill>
                <a:latin typeface="Times New Roman" panose="02020603050405020304" pitchFamily="18" charset="0"/>
                <a:cs typeface="Times New Roman" panose="02020603050405020304" pitchFamily="18" charset="0"/>
              </a:rPr>
              <a:t>Cách sử dụng power-up thông qua calendar</a:t>
            </a:r>
          </a:p>
        </p:txBody>
      </p:sp>
    </p:spTree>
    <p:extLst>
      <p:ext uri="{BB962C8B-B14F-4D97-AF65-F5344CB8AC3E}">
        <p14:creationId xmlns:p14="http://schemas.microsoft.com/office/powerpoint/2010/main" val="168140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ình ảnh có liên quan">
            <a:extLst>
              <a:ext uri="{FF2B5EF4-FFF2-40B4-BE49-F238E27FC236}">
                <a16:creationId xmlns:a16="http://schemas.microsoft.com/office/drawing/2014/main" id="{50EAEA66-0B20-4F5E-806C-F1F74B17EC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9370" y="127795"/>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ình ảnh có liên quan">
            <a:extLst>
              <a:ext uri="{FF2B5EF4-FFF2-40B4-BE49-F238E27FC236}">
                <a16:creationId xmlns:a16="http://schemas.microsoft.com/office/drawing/2014/main" id="{C8F86CD5-497D-4399-8BD9-887FCA92A33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42645" y="127795"/>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ình ảnh có liên quan">
            <a:extLst>
              <a:ext uri="{FF2B5EF4-FFF2-40B4-BE49-F238E27FC236}">
                <a16:creationId xmlns:a16="http://schemas.microsoft.com/office/drawing/2014/main" id="{B96CC5EC-01C7-4FEB-B89E-2DBA336646F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3595" y="4487070"/>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ình ảnh có liên quan">
            <a:extLst>
              <a:ext uri="{FF2B5EF4-FFF2-40B4-BE49-F238E27FC236}">
                <a16:creationId xmlns:a16="http://schemas.microsoft.com/office/drawing/2014/main" id="{A5DE9CB7-7780-4317-A23F-C4F575691B9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04507" y="1551783"/>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ình ảnh có liên quan">
            <a:extLst>
              <a:ext uri="{FF2B5EF4-FFF2-40B4-BE49-F238E27FC236}">
                <a16:creationId xmlns:a16="http://schemas.microsoft.com/office/drawing/2014/main" id="{92A2EA8F-C647-4086-A478-E3B137F491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90220" y="2158208"/>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ình ảnh có liên quan">
            <a:extLst>
              <a:ext uri="{FF2B5EF4-FFF2-40B4-BE49-F238E27FC236}">
                <a16:creationId xmlns:a16="http://schemas.microsoft.com/office/drawing/2014/main" id="{70776D24-D7B4-4031-982A-650FEA3A43F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50545" y="4506120"/>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ình ảnh có liên quan">
            <a:extLst>
              <a:ext uri="{FF2B5EF4-FFF2-40B4-BE49-F238E27FC236}">
                <a16:creationId xmlns:a16="http://schemas.microsoft.com/office/drawing/2014/main" id="{DF9DDF3B-BF75-4791-82B1-4E46532AC4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6670" y="4682333"/>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Hình ảnh có liên quan">
            <a:extLst>
              <a:ext uri="{FF2B5EF4-FFF2-40B4-BE49-F238E27FC236}">
                <a16:creationId xmlns:a16="http://schemas.microsoft.com/office/drawing/2014/main" id="{21AE804D-E4EA-4183-B00F-ACF539EEA5C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59832" y="510383"/>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ình ảnh có liên quan">
            <a:extLst>
              <a:ext uri="{FF2B5EF4-FFF2-40B4-BE49-F238E27FC236}">
                <a16:creationId xmlns:a16="http://schemas.microsoft.com/office/drawing/2014/main" id="{6CD395E6-1F16-4FDA-9951-4100F7A8A90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9845" y="2232820"/>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ình ảnh có liên quan">
            <a:extLst>
              <a:ext uri="{FF2B5EF4-FFF2-40B4-BE49-F238E27FC236}">
                <a16:creationId xmlns:a16="http://schemas.microsoft.com/office/drawing/2014/main" id="{8AF71008-0BC6-4872-8459-C3F4C58228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28707" y="2232820"/>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Hình ảnh có liên quan">
            <a:extLst>
              <a:ext uri="{FF2B5EF4-FFF2-40B4-BE49-F238E27FC236}">
                <a16:creationId xmlns:a16="http://schemas.microsoft.com/office/drawing/2014/main" id="{EE54874D-F891-465D-BC61-201E21C06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0"/>
            <a:ext cx="12293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Hình ảnh có liên quan">
            <a:extLst>
              <a:ext uri="{FF2B5EF4-FFF2-40B4-BE49-F238E27FC236}">
                <a16:creationId xmlns:a16="http://schemas.microsoft.com/office/drawing/2014/main" id="{50EAEA66-0B20-4F5E-806C-F1F74B17EC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92264" y="142876"/>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Hình ảnh có liên quan">
            <a:extLst>
              <a:ext uri="{FF2B5EF4-FFF2-40B4-BE49-F238E27FC236}">
                <a16:creationId xmlns:a16="http://schemas.microsoft.com/office/drawing/2014/main" id="{C8F86CD5-497D-4399-8BD9-887FCA92A33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35539" y="142876"/>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Hình ảnh có liên quan">
            <a:extLst>
              <a:ext uri="{FF2B5EF4-FFF2-40B4-BE49-F238E27FC236}">
                <a16:creationId xmlns:a16="http://schemas.microsoft.com/office/drawing/2014/main" id="{B96CC5EC-01C7-4FEB-B89E-2DBA336646F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56489" y="4502151"/>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Hình ảnh có liên quan">
            <a:extLst>
              <a:ext uri="{FF2B5EF4-FFF2-40B4-BE49-F238E27FC236}">
                <a16:creationId xmlns:a16="http://schemas.microsoft.com/office/drawing/2014/main" id="{A5DE9CB7-7780-4317-A23F-C4F575691B9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97401" y="1566864"/>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Hình ảnh có liên quan">
            <a:extLst>
              <a:ext uri="{FF2B5EF4-FFF2-40B4-BE49-F238E27FC236}">
                <a16:creationId xmlns:a16="http://schemas.microsoft.com/office/drawing/2014/main" id="{92A2EA8F-C647-4086-A478-E3B137F491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83114" y="2173289"/>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Hình ảnh có liên quan">
            <a:extLst>
              <a:ext uri="{FF2B5EF4-FFF2-40B4-BE49-F238E27FC236}">
                <a16:creationId xmlns:a16="http://schemas.microsoft.com/office/drawing/2014/main" id="{A8BB6FE9-84C9-4670-963C-B5AEAB5F7B5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201" y="161926"/>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Hình ảnh có liên quan">
            <a:extLst>
              <a:ext uri="{FF2B5EF4-FFF2-40B4-BE49-F238E27FC236}">
                <a16:creationId xmlns:a16="http://schemas.microsoft.com/office/drawing/2014/main" id="{70776D24-D7B4-4031-982A-650FEA3A43F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43439" y="4521201"/>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Hình ảnh có liên quan">
            <a:extLst>
              <a:ext uri="{FF2B5EF4-FFF2-40B4-BE49-F238E27FC236}">
                <a16:creationId xmlns:a16="http://schemas.microsoft.com/office/drawing/2014/main" id="{DF9DDF3B-BF75-4791-82B1-4E46532AC4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79564" y="4697414"/>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Hình ảnh có liên quan">
            <a:extLst>
              <a:ext uri="{FF2B5EF4-FFF2-40B4-BE49-F238E27FC236}">
                <a16:creationId xmlns:a16="http://schemas.microsoft.com/office/drawing/2014/main" id="{21AE804D-E4EA-4183-B00F-ACF539EEA5C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52787" y="806055"/>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Hình ảnh có liên quan">
            <a:extLst>
              <a:ext uri="{FF2B5EF4-FFF2-40B4-BE49-F238E27FC236}">
                <a16:creationId xmlns:a16="http://schemas.microsoft.com/office/drawing/2014/main" id="{6CD395E6-1F16-4FDA-9951-4100F7A8A90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82739" y="2247901"/>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Hình ảnh có liên quan">
            <a:extLst>
              <a:ext uri="{FF2B5EF4-FFF2-40B4-BE49-F238E27FC236}">
                <a16:creationId xmlns:a16="http://schemas.microsoft.com/office/drawing/2014/main" id="{8AF71008-0BC6-4872-8459-C3F4C58228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73540" y="2228351"/>
            <a:ext cx="34766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7D06BF8D-DDF4-4325-B129-F87A809244D8}"/>
              </a:ext>
            </a:extLst>
          </p:cNvPr>
          <p:cNvSpPr/>
          <p:nvPr/>
        </p:nvSpPr>
        <p:spPr>
          <a:xfrm>
            <a:off x="475636" y="1371104"/>
            <a:ext cx="10921642" cy="4154984"/>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ko-KR" sz="6600" b="1">
                <a:ln w="22225">
                  <a:solidFill>
                    <a:schemeClr val="accent2"/>
                  </a:solidFill>
                  <a:prstDash val="solid"/>
                </a:ln>
                <a:solidFill>
                  <a:schemeClr val="accent2">
                    <a:lumMod val="40000"/>
                    <a:lumOff val="60000"/>
                  </a:schemeClr>
                </a:solidFill>
                <a:latin typeface="Helvetica" panose="020B0604020202020204" pitchFamily="34" charset="0"/>
              </a:rPr>
              <a:t>Cảm </a:t>
            </a:r>
            <a:r>
              <a:rPr lang="vi-VN" altLang="ko-KR" sz="6600" b="1">
                <a:ln w="22225">
                  <a:solidFill>
                    <a:schemeClr val="accent2"/>
                  </a:solidFill>
                  <a:prstDash val="solid"/>
                </a:ln>
                <a:solidFill>
                  <a:schemeClr val="accent2">
                    <a:lumMod val="40000"/>
                    <a:lumOff val="60000"/>
                  </a:schemeClr>
                </a:solidFill>
                <a:latin typeface="Helvetica" panose="020B0604020202020204" pitchFamily="34" charset="0"/>
              </a:rPr>
              <a:t>ơ</a:t>
            </a:r>
            <a:r>
              <a:rPr lang="en-US" altLang="ko-KR" sz="6600" b="1">
                <a:ln w="22225">
                  <a:solidFill>
                    <a:schemeClr val="accent2"/>
                  </a:solidFill>
                  <a:prstDash val="solid"/>
                </a:ln>
                <a:solidFill>
                  <a:schemeClr val="accent2">
                    <a:lumMod val="40000"/>
                    <a:lumOff val="60000"/>
                  </a:schemeClr>
                </a:solidFill>
                <a:latin typeface="Helvetica" panose="020B0604020202020204" pitchFamily="34" charset="0"/>
              </a:rPr>
              <a:t>n thầy cô và các bạn đã lắng nghe buổi thuyết trình của nhóm mình</a:t>
            </a:r>
            <a:endParaRPr lang="en-US" sz="66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0617132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3799986" y="-133343"/>
            <a:ext cx="6882940" cy="57323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06B4E2-38B0-4D3A-8EF2-CEF45C4C8D8A}"/>
              </a:ext>
            </a:extLst>
          </p:cNvPr>
          <p:cNvSpPr/>
          <p:nvPr/>
        </p:nvSpPr>
        <p:spPr>
          <a:xfrm>
            <a:off x="5151666" y="751721"/>
            <a:ext cx="4496586" cy="342080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Là phần mềm quản lý nhóm với những tính năng c</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ơ</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bản</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Thao tác nhanh gọn quản lý hiệu quả</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Có thể tái sử dụng ở bất kì đâu</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Có thể mới nhiều ng</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ư</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ời tham gia vào Boards tùy thích</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Hỗ trợ tính năng kéo thả tiện lợi</a:t>
            </a:r>
          </a:p>
        </p:txBody>
      </p:sp>
      <p:sp>
        <p:nvSpPr>
          <p:cNvPr id="6" name="Rectangle 5">
            <a:extLst>
              <a:ext uri="{FF2B5EF4-FFF2-40B4-BE49-F238E27FC236}">
                <a16:creationId xmlns:a16="http://schemas.microsoft.com/office/drawing/2014/main" id="{EC58F8B5-7678-43ED-96FC-16A72597BEFF}"/>
              </a:ext>
            </a:extLst>
          </p:cNvPr>
          <p:cNvSpPr/>
          <p:nvPr/>
        </p:nvSpPr>
        <p:spPr>
          <a:xfrm>
            <a:off x="200755" y="751721"/>
            <a:ext cx="4118326" cy="523220"/>
          </a:xfrm>
          <a:prstGeom prst="rect">
            <a:avLst/>
          </a:prstGeom>
        </p:spPr>
        <p:txBody>
          <a:bodyPr wrap="square">
            <a:spAutoFit/>
          </a:bodyPr>
          <a:lstStyle/>
          <a:p>
            <a:r>
              <a:rPr lang="en-US" sz="2800">
                <a:latin typeface="Times New Roman" panose="02020603050405020304" pitchFamily="18" charset="0"/>
                <a:cs typeface="Times New Roman" panose="02020603050405020304" pitchFamily="18" charset="0"/>
              </a:rPr>
              <a:t>Những tính năng của Trello</a:t>
            </a:r>
            <a:endParaRPr lang="en-US" sz="2800"/>
          </a:p>
        </p:txBody>
      </p:sp>
    </p:spTree>
    <p:extLst>
      <p:ext uri="{BB962C8B-B14F-4D97-AF65-F5344CB8AC3E}">
        <p14:creationId xmlns:p14="http://schemas.microsoft.com/office/powerpoint/2010/main" val="1369577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3799986" y="-133343"/>
            <a:ext cx="6882940" cy="57323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06B4E2-38B0-4D3A-8EF2-CEF45C4C8D8A}"/>
              </a:ext>
            </a:extLst>
          </p:cNvPr>
          <p:cNvSpPr/>
          <p:nvPr/>
        </p:nvSpPr>
        <p:spPr>
          <a:xfrm>
            <a:off x="4993163" y="1091378"/>
            <a:ext cx="4496586" cy="32829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Kéo thả các thành viên vào card cùng thực hiện Task</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Mọi ng</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ư</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ời đều nhìn thấy cùng 1 Boards nh</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ư</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 nhau và tất cả hình ảnh</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Bắt đầu 1 cuộc thảo luận bằng các comment, đính kèm.</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Thêm file vào các cards từ bất cứ đâu(máy tính các nhân, google Drive..)</a:t>
            </a:r>
          </a:p>
          <a:p>
            <a:pPr>
              <a:lnSpc>
                <a:spcPct val="150000"/>
              </a:lnSpc>
            </a:pPr>
            <a:endPar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C58F8B5-7678-43ED-96FC-16A72597BEFF}"/>
              </a:ext>
            </a:extLst>
          </p:cNvPr>
          <p:cNvSpPr/>
          <p:nvPr/>
        </p:nvSpPr>
        <p:spPr>
          <a:xfrm>
            <a:off x="200755" y="751721"/>
            <a:ext cx="4118326" cy="523220"/>
          </a:xfrm>
          <a:prstGeom prst="rect">
            <a:avLst/>
          </a:prstGeom>
        </p:spPr>
        <p:txBody>
          <a:bodyPr wrap="square">
            <a:spAutoFit/>
          </a:bodyPr>
          <a:lstStyle/>
          <a:p>
            <a:r>
              <a:rPr lang="en-US" sz="2800">
                <a:latin typeface="Times New Roman" panose="02020603050405020304" pitchFamily="18" charset="0"/>
                <a:cs typeface="Times New Roman" panose="02020603050405020304" pitchFamily="18" charset="0"/>
              </a:rPr>
              <a:t>Những tính năng của Trello</a:t>
            </a:r>
            <a:endParaRPr lang="en-US" sz="2800"/>
          </a:p>
        </p:txBody>
      </p:sp>
    </p:spTree>
    <p:extLst>
      <p:ext uri="{BB962C8B-B14F-4D97-AF65-F5344CB8AC3E}">
        <p14:creationId xmlns:p14="http://schemas.microsoft.com/office/powerpoint/2010/main" val="2183813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ết quả hình ảnh cho NỀN PP">
            <a:extLst>
              <a:ext uri="{FF2B5EF4-FFF2-40B4-BE49-F238E27FC236}">
                <a16:creationId xmlns:a16="http://schemas.microsoft.com/office/drawing/2014/main" id="{0A9D49B1-FB08-4DA0-95AB-B357FBCA7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428"/>
            <a:ext cx="12268940" cy="7992428"/>
          </a:xfrm>
          <a:prstGeom prst="rect">
            <a:avLst/>
          </a:prstGeom>
          <a:noFill/>
          <a:extLst>
            <a:ext uri="{909E8E84-426E-40DD-AFC4-6F175D3DCCD1}">
              <a14:hiddenFill xmlns:a14="http://schemas.microsoft.com/office/drawing/2010/main">
                <a:solidFill>
                  <a:srgbClr val="FFFFFF"/>
                </a:solidFill>
              </a14:hiddenFill>
            </a:ext>
          </a:extLst>
        </p:spPr>
      </p:pic>
      <p:sp>
        <p:nvSpPr>
          <p:cNvPr id="5" name="Lightning Bolt 4">
            <a:extLst>
              <a:ext uri="{FF2B5EF4-FFF2-40B4-BE49-F238E27FC236}">
                <a16:creationId xmlns:a16="http://schemas.microsoft.com/office/drawing/2014/main" id="{9D35236F-C515-41A1-AF91-A8333631DEAE}"/>
              </a:ext>
            </a:extLst>
          </p:cNvPr>
          <p:cNvSpPr/>
          <p:nvPr/>
        </p:nvSpPr>
        <p:spPr>
          <a:xfrm rot="5065359">
            <a:off x="3693156" y="3232702"/>
            <a:ext cx="1956805" cy="20795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loud 3">
            <a:extLst>
              <a:ext uri="{FF2B5EF4-FFF2-40B4-BE49-F238E27FC236}">
                <a16:creationId xmlns:a16="http://schemas.microsoft.com/office/drawing/2014/main" id="{A91920C1-1304-4F4F-92A3-DF9CFF7B46E8}"/>
              </a:ext>
            </a:extLst>
          </p:cNvPr>
          <p:cNvSpPr/>
          <p:nvPr/>
        </p:nvSpPr>
        <p:spPr>
          <a:xfrm rot="544838">
            <a:off x="3799986" y="-133343"/>
            <a:ext cx="6882940" cy="573239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06B4E2-38B0-4D3A-8EF2-CEF45C4C8D8A}"/>
              </a:ext>
            </a:extLst>
          </p:cNvPr>
          <p:cNvSpPr/>
          <p:nvPr/>
        </p:nvSpPr>
        <p:spPr>
          <a:xfrm>
            <a:off x="4993163" y="1091378"/>
            <a:ext cx="4496586" cy="32829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Khi có điều gì quan trọng, bạn sẽ đ</a:t>
            </a:r>
            <a:r>
              <a:rPr lang="vi-VN"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ư</a:t>
            </a: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ợc thông báo ngay qua hệ thống Trello notification(khi bật app, qua email, từ trình duyệt…)</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Tính năng checklist và Due date</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Tính năng real-time, real fast</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Bạn có thể mở tab ứng dụng Trello cả ngày mà k cần refresh</a:t>
            </a:r>
          </a:p>
          <a:p>
            <a:pPr marL="285750" indent="-285750">
              <a:lnSpc>
                <a:spcPct val="150000"/>
              </a:lnSpc>
              <a:buFont typeface="Wingdings" panose="05000000000000000000" pitchFamily="2" charset="2"/>
              <a:buChar char="v"/>
            </a:pPr>
            <a:r>
              <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rPr>
              <a:t>Trello mở và load cực nhanh</a:t>
            </a:r>
          </a:p>
          <a:p>
            <a:pPr marL="285750" indent="-285750">
              <a:lnSpc>
                <a:spcPct val="150000"/>
              </a:lnSpc>
              <a:buFont typeface="Wingdings" panose="05000000000000000000" pitchFamily="2" charset="2"/>
              <a:buChar char="v"/>
            </a:pPr>
            <a:endParaRPr lang="en-US" sz="2000">
              <a:solidFill>
                <a:schemeClr val="tx1">
                  <a:lumMod val="95000"/>
                  <a:lumOff val="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EC58F8B5-7678-43ED-96FC-16A72597BEFF}"/>
              </a:ext>
            </a:extLst>
          </p:cNvPr>
          <p:cNvSpPr/>
          <p:nvPr/>
        </p:nvSpPr>
        <p:spPr>
          <a:xfrm>
            <a:off x="200755" y="751721"/>
            <a:ext cx="4118326" cy="523220"/>
          </a:xfrm>
          <a:prstGeom prst="rect">
            <a:avLst/>
          </a:prstGeom>
        </p:spPr>
        <p:txBody>
          <a:bodyPr wrap="square">
            <a:spAutoFit/>
          </a:bodyPr>
          <a:lstStyle/>
          <a:p>
            <a:r>
              <a:rPr lang="en-US" sz="2800">
                <a:latin typeface="Times New Roman" panose="02020603050405020304" pitchFamily="18" charset="0"/>
                <a:cs typeface="Times New Roman" panose="02020603050405020304" pitchFamily="18" charset="0"/>
              </a:rPr>
              <a:t>Những tính năng của Trello</a:t>
            </a:r>
            <a:endParaRPr lang="en-US" sz="2800"/>
          </a:p>
        </p:txBody>
      </p:sp>
    </p:spTree>
    <p:extLst>
      <p:ext uri="{BB962C8B-B14F-4D97-AF65-F5344CB8AC3E}">
        <p14:creationId xmlns:p14="http://schemas.microsoft.com/office/powerpoint/2010/main" val="3247110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E790-8FEE-462C-9C96-724B19386D26}"/>
              </a:ext>
            </a:extLst>
          </p:cNvPr>
          <p:cNvSpPr>
            <a:spLocks noGrp="1"/>
          </p:cNvSpPr>
          <p:nvPr>
            <p:ph type="title"/>
          </p:nvPr>
        </p:nvSpPr>
        <p:spPr>
          <a:xfrm>
            <a:off x="1072267" y="1041401"/>
            <a:ext cx="6528018" cy="2345264"/>
          </a:xfrm>
        </p:spPr>
        <p:txBody>
          <a:bodyPr vert="horz" lIns="91440" tIns="45720" rIns="91440" bIns="45720" rtlCol="0" anchor="b">
            <a:normAutofit/>
          </a:bodyPr>
          <a:lstStyle/>
          <a:p>
            <a:r>
              <a:rPr lang="en-US" sz="5400">
                <a:latin typeface="Times New Roman" panose="02020603050405020304" pitchFamily="18" charset="0"/>
                <a:cs typeface="Times New Roman" panose="02020603050405020304" pitchFamily="18" charset="0"/>
              </a:rPr>
              <a:t>Lợi ích của Trello ?</a:t>
            </a:r>
          </a:p>
        </p:txBody>
      </p:sp>
      <p:pic>
        <p:nvPicPr>
          <p:cNvPr id="4" name="Picture 3" descr="A close up of a logo&#10;&#10;Description automatically generated">
            <a:extLst>
              <a:ext uri="{FF2B5EF4-FFF2-40B4-BE49-F238E27FC236}">
                <a16:creationId xmlns:a16="http://schemas.microsoft.com/office/drawing/2014/main" id="{21553B61-EB69-4D61-ACBD-A60FD0148C25}"/>
              </a:ext>
            </a:extLst>
          </p:cNvPr>
          <p:cNvPicPr>
            <a:picLocks noChangeAspect="1"/>
          </p:cNvPicPr>
          <p:nvPr/>
        </p:nvPicPr>
        <p:blipFill rotWithShape="1">
          <a:blip r:embed="rId3"/>
          <a:srcRect l="16043" r="19893"/>
          <a:stretch/>
        </p:blipFill>
        <p:spPr>
          <a:xfrm>
            <a:off x="8077199" y="1041400"/>
            <a:ext cx="3059206" cy="477520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8889197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1673</Words>
  <Application>Microsoft Office PowerPoint</Application>
  <PresentationFormat>Widescreen</PresentationFormat>
  <Paragraphs>152</Paragraphs>
  <Slides>53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Garamond</vt:lpstr>
      <vt:lpstr>Helvetica</vt:lpstr>
      <vt:lpstr>Tahoma</vt:lpstr>
      <vt:lpstr>Times New Roman</vt:lpstr>
      <vt:lpstr>Wingdings</vt:lpstr>
      <vt:lpstr>Organic</vt:lpstr>
      <vt:lpstr>Chủ đề : Phần mềm quản lý công việc Trello</vt:lpstr>
      <vt:lpstr>Trello là gì ?</vt:lpstr>
      <vt:lpstr>PowerPoint Presentation</vt:lpstr>
      <vt:lpstr>Hình ảnh minh họa phần mềm Trello</vt:lpstr>
      <vt:lpstr>Những tính năng của Trello</vt:lpstr>
      <vt:lpstr>PowerPoint Presentation</vt:lpstr>
      <vt:lpstr>PowerPoint Presentation</vt:lpstr>
      <vt:lpstr>PowerPoint Presentation</vt:lpstr>
      <vt:lpstr>Lợi ích của Trello ?</vt:lpstr>
      <vt:lpstr>PowerPoint Presentation</vt:lpstr>
      <vt:lpstr>Các thuật ngữ của phần mềm Trello</vt:lpstr>
      <vt:lpstr>Kanban</vt:lpstr>
      <vt:lpstr>Boards</vt:lpstr>
      <vt:lpstr>Chi tiết hơn về Board </vt:lpstr>
      <vt:lpstr>Chi tiết hơn về board </vt:lpstr>
      <vt:lpstr>List</vt:lpstr>
      <vt:lpstr>Chi tiết hơn về List</vt:lpstr>
      <vt:lpstr>Cards</vt:lpstr>
      <vt:lpstr>Chi tiết hơn về card</vt:lpstr>
      <vt:lpstr>Chi tiết hơn về card</vt:lpstr>
      <vt:lpstr>Chi tiết hơn về card</vt:lpstr>
      <vt:lpstr>Chi tiết hơn về card</vt:lpstr>
      <vt:lpstr>Teams</vt:lpstr>
      <vt:lpstr>Ảnh minh họa thuật ngữ Teams trong Trello</vt:lpstr>
      <vt:lpstr>Power-Ups</vt:lpstr>
      <vt:lpstr>Hướng dẫn sử dụng một số chức năng trong Trello</vt:lpstr>
      <vt:lpstr>Cách tạo bảng(Board) trong Trello</vt:lpstr>
      <vt:lpstr>Bước 1</vt:lpstr>
      <vt:lpstr>Bước 2</vt:lpstr>
      <vt:lpstr>Bước 3</vt:lpstr>
      <vt:lpstr>Cách tạo danh sách(List) trong Trello</vt:lpstr>
      <vt:lpstr>Bước 1</vt:lpstr>
      <vt:lpstr>Bước 2</vt:lpstr>
      <vt:lpstr>Bước 3</vt:lpstr>
      <vt:lpstr>Cách tạo thẻ(card) ghi chú trong Trello </vt:lpstr>
      <vt:lpstr>Bước 1</vt:lpstr>
      <vt:lpstr>Bước 2</vt:lpstr>
      <vt:lpstr>Bước 3</vt:lpstr>
      <vt:lpstr>Cách phân chia công việc trong Trello và đặt Deadline ?</vt:lpstr>
      <vt:lpstr>Để có thể thêm ai đó vào một thẻ, hãy làm theo các bước chỉ dẫn bên dưới:</vt:lpstr>
      <vt:lpstr>Bước 2</vt:lpstr>
      <vt:lpstr>Bước 3</vt:lpstr>
      <vt:lpstr>Cách thêm nhãn tùy chỉnh vào thẻ ghi chú trong Trello</vt:lpstr>
      <vt:lpstr>Bước 1</vt:lpstr>
      <vt:lpstr>Bước 2</vt:lpstr>
      <vt:lpstr>Bước 3</vt:lpstr>
      <vt:lpstr>Làm thế nào để tìm kiếm trong Trello với phím tắt?</vt:lpstr>
      <vt:lpstr>PowerPoint Presentation</vt:lpstr>
      <vt:lpstr>Cách sử dụng Power-Ups theo dõi các task thông qua Calendar?</vt:lpstr>
      <vt:lpstr>Bước 1 </vt:lpstr>
      <vt:lpstr>Bước 2</vt:lpstr>
      <vt:lpstr>Bước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 Phần mềm quản lý công việc Trello</dc:title>
  <dc:creator>Quoc Trung</dc:creator>
  <cp:lastModifiedBy>Quoc Trung</cp:lastModifiedBy>
  <cp:revision>75</cp:revision>
  <dcterms:created xsi:type="dcterms:W3CDTF">2020-10-23T11:57:51Z</dcterms:created>
  <dcterms:modified xsi:type="dcterms:W3CDTF">2020-10-25T09:02:03Z</dcterms:modified>
</cp:coreProperties>
</file>